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257" r:id="rId3"/>
    <p:sldId id="258" r:id="rId4"/>
    <p:sldId id="304" r:id="rId5"/>
    <p:sldId id="305" r:id="rId6"/>
    <p:sldId id="306" r:id="rId7"/>
    <p:sldId id="307" r:id="rId8"/>
    <p:sldId id="278" r:id="rId9"/>
    <p:sldId id="279" r:id="rId10"/>
    <p:sldId id="271" r:id="rId11"/>
    <p:sldId id="274" r:id="rId12"/>
    <p:sldId id="275" r:id="rId13"/>
    <p:sldId id="276" r:id="rId14"/>
    <p:sldId id="277" r:id="rId15"/>
    <p:sldId id="309" r:id="rId16"/>
    <p:sldId id="281" r:id="rId17"/>
    <p:sldId id="282" r:id="rId18"/>
    <p:sldId id="283" r:id="rId19"/>
    <p:sldId id="284" r:id="rId20"/>
    <p:sldId id="300" r:id="rId21"/>
    <p:sldId id="301" r:id="rId22"/>
    <p:sldId id="302" r:id="rId23"/>
    <p:sldId id="303" r:id="rId24"/>
    <p:sldId id="285" r:id="rId25"/>
    <p:sldId id="295" r:id="rId26"/>
    <p:sldId id="311" r:id="rId27"/>
    <p:sldId id="312" r:id="rId28"/>
    <p:sldId id="313" r:id="rId29"/>
    <p:sldId id="290" r:id="rId30"/>
    <p:sldId id="310" r:id="rId31"/>
    <p:sldId id="287" r:id="rId32"/>
    <p:sldId id="288" r:id="rId33"/>
    <p:sldId id="289" r:id="rId34"/>
    <p:sldId id="286" r:id="rId35"/>
    <p:sldId id="296" r:id="rId36"/>
    <p:sldId id="297" r:id="rId37"/>
    <p:sldId id="314" r:id="rId38"/>
    <p:sldId id="298" r:id="rId39"/>
    <p:sldId id="299" r:id="rId40"/>
    <p:sldId id="273" r:id="rId41"/>
    <p:sldId id="280" r:id="rId42"/>
    <p:sldId id="292" r:id="rId43"/>
    <p:sldId id="293" r:id="rId44"/>
    <p:sldId id="315" r:id="rId45"/>
    <p:sldId id="27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09" autoAdjust="0"/>
  </p:normalViewPr>
  <p:slideViewPr>
    <p:cSldViewPr snapToGrid="0">
      <p:cViewPr varScale="1">
        <p:scale>
          <a:sx n="52" d="100"/>
          <a:sy n="52" d="100"/>
        </p:scale>
        <p:origin x="13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FE362-05D5-4DB2-8A3E-F0524A49397D}" type="datetimeFigureOut">
              <a:rPr lang="en-GB" smtClean="0"/>
              <a:t>15/11/2021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99F873-7501-482E-8D7C-B15B2CB43BEF}" type="slidenum">
              <a:rPr lang="en-GB" smtClean="0"/>
              <a:t>‹#›</a:t>
            </a:fld>
            <a:endParaRPr lang="en-GB"/>
          </a:p>
        </p:txBody>
      </p:sp>
    </p:spTree>
    <p:extLst>
      <p:ext uri="{BB962C8B-B14F-4D97-AF65-F5344CB8AC3E}">
        <p14:creationId xmlns:p14="http://schemas.microsoft.com/office/powerpoint/2010/main" val="1291877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MIMO" TargetMode="External"/><Relationship Id="rId13" Type="http://schemas.openxmlformats.org/officeDocument/2006/relationships/hyperlink" Target="https://en.wikipedia.org/wiki/Micro-SD" TargetMode="External"/><Relationship Id="rId3" Type="http://schemas.openxmlformats.org/officeDocument/2006/relationships/hyperlink" Target="https://en.wikipedia.org/wiki/RF" TargetMode="External"/><Relationship Id="rId7" Type="http://schemas.openxmlformats.org/officeDocument/2006/relationships/hyperlink" Target="https://en.wikipedia.org/wiki/LCR_meter" TargetMode="External"/><Relationship Id="rId12" Type="http://schemas.openxmlformats.org/officeDocument/2006/relationships/hyperlink" Target="https://en.wikipedia.org/wiki/Linux"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Oscilloscope" TargetMode="External"/><Relationship Id="rId11" Type="http://schemas.openxmlformats.org/officeDocument/2006/relationships/hyperlink" Target="https://en.wikipedia.org/wiki/Ethernet" TargetMode="External"/><Relationship Id="rId5" Type="http://schemas.openxmlformats.org/officeDocument/2006/relationships/hyperlink" Target="https://en.wikipedia.org/wiki/Digital-to-analog_converter" TargetMode="External"/><Relationship Id="rId10" Type="http://schemas.openxmlformats.org/officeDocument/2006/relationships/hyperlink" Target="https://en.wikipedia.org/wiki/Wi-Fi" TargetMode="External"/><Relationship Id="rId4" Type="http://schemas.openxmlformats.org/officeDocument/2006/relationships/hyperlink" Target="https://en.wikipedia.org/wiki/Analog-to-digital_converter" TargetMode="External"/><Relationship Id="rId9" Type="http://schemas.openxmlformats.org/officeDocument/2006/relationships/hyperlink" Target="https://en.wikipedia.org/wiki/PID_controller"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1</a:t>
            </a:fld>
            <a:endParaRPr lang="en-GB"/>
          </a:p>
        </p:txBody>
      </p:sp>
    </p:spTree>
    <p:extLst>
      <p:ext uri="{BB962C8B-B14F-4D97-AF65-F5344CB8AC3E}">
        <p14:creationId xmlns:p14="http://schemas.microsoft.com/office/powerpoint/2010/main" val="1068932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automotive space, ultrasonic sensors are prevalent, specifically for parking assist where 4–16 sensors are used to detect obstacles when parking a vehicle. In the industrial space, ultrasonic sensors are used in robotics and other applications that require reliable presence, proximity, or position sensing. </a:t>
            </a:r>
          </a:p>
          <a:p>
            <a:endParaRPr lang="en-GB" dirty="0"/>
          </a:p>
          <a:p>
            <a:r>
              <a:rPr lang="en-GB" dirty="0"/>
              <a:t>The ultrasonic sensor is a piezoelectric transducer, which is able to convert an electrical signal into mechanical vibrations, and mechanical vibrations into an electrical signal. Therefore, in a monostatic approach, the ultrasonic sensor is a transceiver which operates as both a speaker and microphone at a single frequency.</a:t>
            </a:r>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10</a:t>
            </a:fld>
            <a:endParaRPr lang="en-GB"/>
          </a:p>
        </p:txBody>
      </p:sp>
    </p:spTree>
    <p:extLst>
      <p:ext uri="{BB962C8B-B14F-4D97-AF65-F5344CB8AC3E}">
        <p14:creationId xmlns:p14="http://schemas.microsoft.com/office/powerpoint/2010/main" val="442016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sensor is able to capture the difference in time between the emitted and received echo. Because the speed of sound is a known variable </a:t>
            </a:r>
            <a:r>
              <a:rPr lang="en-GB" dirty="0" err="1"/>
              <a:t>i.e</a:t>
            </a:r>
            <a:r>
              <a:rPr lang="en-GB" dirty="0"/>
              <a:t> 343 m/s, the captured round-trip time can be used to calculate the distance between the sensor and object.</a:t>
            </a:r>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11</a:t>
            </a:fld>
            <a:endParaRPr lang="en-GB"/>
          </a:p>
        </p:txBody>
      </p:sp>
    </p:spTree>
    <p:extLst>
      <p:ext uri="{BB962C8B-B14F-4D97-AF65-F5344CB8AC3E}">
        <p14:creationId xmlns:p14="http://schemas.microsoft.com/office/powerpoint/2010/main" val="306350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Curved objects or tilted objects may scatter the majority of ultrasonic waves transmitted towards the object, which provides a weak echo response.</a:t>
            </a:r>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13</a:t>
            </a:fld>
            <a:endParaRPr lang="en-GB"/>
          </a:p>
        </p:txBody>
      </p:sp>
    </p:spTree>
    <p:extLst>
      <p:ext uri="{BB962C8B-B14F-4D97-AF65-F5344CB8AC3E}">
        <p14:creationId xmlns:p14="http://schemas.microsoft.com/office/powerpoint/2010/main" val="3046049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results are taken from a report of Texas Instrument. The title of the report is “Ultrasonic Sensing Basics”. As we can see objects like soft carpet has weak echo response with a low amplitude and hard objects like tile has a strong echo response.</a:t>
            </a:r>
          </a:p>
        </p:txBody>
      </p:sp>
      <p:sp>
        <p:nvSpPr>
          <p:cNvPr id="4" name="Slide Number Placeholder 3"/>
          <p:cNvSpPr>
            <a:spLocks noGrp="1"/>
          </p:cNvSpPr>
          <p:nvPr>
            <p:ph type="sldNum" sz="quarter" idx="5"/>
          </p:nvPr>
        </p:nvSpPr>
        <p:spPr/>
        <p:txBody>
          <a:bodyPr/>
          <a:lstStyle/>
          <a:p>
            <a:fld id="{2499F873-7501-482E-8D7C-B15B2CB43BEF}" type="slidenum">
              <a:rPr lang="en-GB" smtClean="0"/>
              <a:t>14</a:t>
            </a:fld>
            <a:endParaRPr lang="en-GB"/>
          </a:p>
        </p:txBody>
      </p:sp>
    </p:spTree>
    <p:extLst>
      <p:ext uri="{BB962C8B-B14F-4D97-AF65-F5344CB8AC3E}">
        <p14:creationId xmlns:p14="http://schemas.microsoft.com/office/powerpoint/2010/main" val="594965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467995" indent="540385" algn="just">
              <a:lnSpc>
                <a:spcPct val="160000"/>
              </a:lnSpc>
              <a:spcAft>
                <a:spcPts val="600"/>
              </a:spcAft>
              <a:tabLst>
                <a:tab pos="90170" algn="l"/>
              </a:tabLst>
            </a:pPr>
            <a:r>
              <a:rPr lang="en-US" sz="1800" b="1" dirty="0">
                <a:effectLst/>
                <a:latin typeface="Georgia" panose="02040502050405020303" pitchFamily="18" charset="0"/>
                <a:ea typeface="Georgia" panose="02040502050405020303" pitchFamily="18" charset="0"/>
                <a:cs typeface="Georgia" panose="02040502050405020303" pitchFamily="18" charset="0"/>
              </a:rPr>
              <a:t>Visual Studio </a:t>
            </a:r>
            <a:r>
              <a:rPr lang="en-US" sz="1800" dirty="0">
                <a:effectLst/>
                <a:latin typeface="Georgia" panose="02040502050405020303" pitchFamily="18" charset="0"/>
                <a:ea typeface="Georgia" panose="02040502050405020303" pitchFamily="18" charset="0"/>
                <a:cs typeface="Georgia" panose="02040502050405020303" pitchFamily="18" charset="0"/>
              </a:rPr>
              <a:t>: It is used to create a C project code with all necessary software bundles needed for communication to / with RP.</a:t>
            </a:r>
          </a:p>
          <a:p>
            <a:pPr marR="467995" indent="540385" algn="just">
              <a:lnSpc>
                <a:spcPct val="160000"/>
              </a:lnSpc>
              <a:spcAft>
                <a:spcPts val="600"/>
              </a:spcAft>
              <a:tabLst>
                <a:tab pos="90170" algn="l"/>
              </a:tabLst>
            </a:pPr>
            <a:r>
              <a:rPr lang="en-US" sz="1800" b="1" dirty="0">
                <a:effectLst/>
                <a:latin typeface="Georgia" panose="02040502050405020303" pitchFamily="18" charset="0"/>
                <a:ea typeface="Georgia" panose="02040502050405020303" pitchFamily="18" charset="0"/>
                <a:cs typeface="Georgia" panose="02040502050405020303" pitchFamily="18" charset="0"/>
              </a:rPr>
              <a:t>UDP Client : </a:t>
            </a:r>
            <a:r>
              <a:rPr lang="en-US" sz="1800" b="0" dirty="0">
                <a:effectLst/>
                <a:latin typeface="Georgia" panose="02040502050405020303" pitchFamily="18" charset="0"/>
                <a:ea typeface="Georgia" panose="02040502050405020303" pitchFamily="18" charset="0"/>
                <a:cs typeface="Georgia" panose="02040502050405020303" pitchFamily="18" charset="0"/>
              </a:rPr>
              <a:t>It is developed by Mr. Daniel Schafer in C# and C. Which is using 3 Thread mainly. The Time Thread, Server Thread and measure Thread. Than I created a 4</a:t>
            </a:r>
            <a:r>
              <a:rPr lang="en-US" sz="1800" b="0" baseline="30000" dirty="0">
                <a:effectLst/>
                <a:latin typeface="Georgia" panose="02040502050405020303" pitchFamily="18" charset="0"/>
                <a:ea typeface="Georgia" panose="02040502050405020303" pitchFamily="18" charset="0"/>
                <a:cs typeface="Georgia" panose="02040502050405020303" pitchFamily="18" charset="0"/>
              </a:rPr>
              <a:t>th</a:t>
            </a:r>
            <a:r>
              <a:rPr lang="en-US" sz="1800" b="0" dirty="0">
                <a:effectLst/>
                <a:latin typeface="Georgia" panose="02040502050405020303" pitchFamily="18" charset="0"/>
                <a:ea typeface="Georgia" panose="02040502050405020303" pitchFamily="18" charset="0"/>
                <a:cs typeface="Georgia" panose="02040502050405020303" pitchFamily="18" charset="0"/>
              </a:rPr>
              <a:t> thread called Led Thread. Which will control. The ON OFF functionality of the lights connected to the Red Pitaya.</a:t>
            </a:r>
          </a:p>
          <a:p>
            <a:pPr marL="0" marR="467995" lvl="0" indent="540385" algn="just" defTabSz="914400" rtl="0" eaLnBrk="1" fontAlgn="auto" latinLnBrk="0" hangingPunct="1">
              <a:lnSpc>
                <a:spcPct val="160000"/>
              </a:lnSpc>
              <a:spcBef>
                <a:spcPts val="0"/>
              </a:spcBef>
              <a:spcAft>
                <a:spcPts val="600"/>
              </a:spcAft>
              <a:buClrTx/>
              <a:buSzTx/>
              <a:buFontTx/>
              <a:buNone/>
              <a:tabLst>
                <a:tab pos="90170" algn="l"/>
              </a:tabLst>
              <a:defRPr/>
            </a:pPr>
            <a:r>
              <a:rPr lang="en-US" sz="1800" b="1" dirty="0">
                <a:effectLst/>
                <a:latin typeface="Georgia" panose="02040502050405020303" pitchFamily="18" charset="0"/>
                <a:ea typeface="Georgia" panose="02040502050405020303" pitchFamily="18" charset="0"/>
                <a:cs typeface="Georgia" panose="02040502050405020303" pitchFamily="18" charset="0"/>
              </a:rPr>
              <a:t>Putty</a:t>
            </a:r>
            <a:r>
              <a:rPr lang="en-US" sz="1800" b="0" dirty="0">
                <a:effectLst/>
                <a:latin typeface="Georgia" panose="02040502050405020303" pitchFamily="18" charset="0"/>
                <a:ea typeface="Georgia" panose="02040502050405020303" pitchFamily="18" charset="0"/>
                <a:cs typeface="Georgia" panose="02040502050405020303" pitchFamily="18" charset="0"/>
              </a:rPr>
              <a:t> : </a:t>
            </a:r>
            <a:r>
              <a:rPr lang="en-US" sz="1800" dirty="0">
                <a:effectLst/>
                <a:latin typeface="Georgia" panose="02040502050405020303" pitchFamily="18" charset="0"/>
                <a:ea typeface="Georgia" panose="02040502050405020303" pitchFamily="18" charset="0"/>
                <a:cs typeface="Georgia" panose="02040502050405020303" pitchFamily="18" charset="0"/>
              </a:rPr>
              <a:t>It is used to establishing SSH connection, to make or build the code and for debugging purposes.</a:t>
            </a:r>
          </a:p>
          <a:p>
            <a:pPr marL="0" marR="467995" lvl="0" indent="540385" algn="just" defTabSz="914400" rtl="0" eaLnBrk="1" fontAlgn="auto" latinLnBrk="0" hangingPunct="1">
              <a:lnSpc>
                <a:spcPct val="160000"/>
              </a:lnSpc>
              <a:spcBef>
                <a:spcPts val="0"/>
              </a:spcBef>
              <a:spcAft>
                <a:spcPts val="600"/>
              </a:spcAft>
              <a:buClrTx/>
              <a:buSzTx/>
              <a:buFontTx/>
              <a:buNone/>
              <a:tabLst>
                <a:tab pos="90170" algn="l"/>
              </a:tabLst>
              <a:defRPr/>
            </a:pPr>
            <a:r>
              <a:rPr lang="en-US" sz="1800" b="1" dirty="0">
                <a:effectLst/>
                <a:latin typeface="Georgia" panose="02040502050405020303" pitchFamily="18" charset="0"/>
                <a:ea typeface="Georgia" panose="02040502050405020303" pitchFamily="18" charset="0"/>
                <a:cs typeface="Georgia" panose="02040502050405020303" pitchFamily="18" charset="0"/>
              </a:rPr>
              <a:t>WinSCP : </a:t>
            </a:r>
            <a:r>
              <a:rPr lang="en-US" sz="1800" dirty="0">
                <a:effectLst/>
                <a:latin typeface="Georgia" panose="02040502050405020303" pitchFamily="18" charset="0"/>
                <a:ea typeface="Georgia" panose="02040502050405020303" pitchFamily="18" charset="0"/>
                <a:cs typeface="Georgia" panose="02040502050405020303" pitchFamily="18" charset="0"/>
              </a:rPr>
              <a:t>It works on windows platform. It uses the “secure copy protocol” to provide a remote view of the files in </a:t>
            </a:r>
            <a:r>
              <a:rPr lang="en-US" sz="1800" dirty="0" err="1">
                <a:effectLst/>
                <a:latin typeface="Georgia" panose="02040502050405020303" pitchFamily="18" charset="0"/>
                <a:ea typeface="Georgia" panose="02040502050405020303" pitchFamily="18" charset="0"/>
                <a:cs typeface="Georgia" panose="02040502050405020303" pitchFamily="18" charset="0"/>
              </a:rPr>
              <a:t>RedPitaya</a:t>
            </a:r>
            <a:r>
              <a:rPr lang="en-US" sz="1800" dirty="0">
                <a:effectLst/>
                <a:latin typeface="Georgia" panose="02040502050405020303" pitchFamily="18" charset="0"/>
                <a:ea typeface="Georgia" panose="02040502050405020303" pitchFamily="18" charset="0"/>
                <a:cs typeface="Georgia" panose="02040502050405020303" pitchFamily="18" charset="0"/>
              </a:rPr>
              <a:t>.</a:t>
            </a:r>
          </a:p>
          <a:p>
            <a:pPr marL="0" marR="467995" lvl="0" indent="540385" algn="just" defTabSz="914400" rtl="0" eaLnBrk="1" fontAlgn="auto" latinLnBrk="0" hangingPunct="1">
              <a:lnSpc>
                <a:spcPct val="160000"/>
              </a:lnSpc>
              <a:spcBef>
                <a:spcPts val="0"/>
              </a:spcBef>
              <a:spcAft>
                <a:spcPts val="600"/>
              </a:spcAft>
              <a:buClrTx/>
              <a:buSzTx/>
              <a:buFontTx/>
              <a:buNone/>
              <a:tabLst>
                <a:tab pos="90170" algn="l"/>
              </a:tabLst>
              <a:defRPr/>
            </a:pPr>
            <a:r>
              <a:rPr lang="en-US" sz="1800" b="1" dirty="0">
                <a:effectLst/>
                <a:latin typeface="Georgia" panose="02040502050405020303" pitchFamily="18" charset="0"/>
                <a:ea typeface="Georgia" panose="02040502050405020303" pitchFamily="18" charset="0"/>
                <a:cs typeface="Georgia" panose="02040502050405020303" pitchFamily="18" charset="0"/>
              </a:rPr>
              <a:t>Microsoft Excel : </a:t>
            </a:r>
            <a:r>
              <a:rPr lang="en-US" sz="1800" b="0" dirty="0">
                <a:effectLst/>
                <a:latin typeface="Georgia" panose="02040502050405020303" pitchFamily="18" charset="0"/>
                <a:ea typeface="Georgia" panose="02040502050405020303" pitchFamily="18" charset="0"/>
                <a:cs typeface="Georgia" panose="02040502050405020303" pitchFamily="18" charset="0"/>
              </a:rPr>
              <a:t>it is used to take a graphical look of the different features of soft and hard object. And select a proper threshold for classification.</a:t>
            </a:r>
            <a:endParaRPr lang="en-GB" sz="1800" b="1" dirty="0">
              <a:effectLst/>
              <a:latin typeface="Georgia" panose="02040502050405020303" pitchFamily="18" charset="0"/>
              <a:ea typeface="Georgia" panose="02040502050405020303" pitchFamily="18" charset="0"/>
              <a:cs typeface="Georgia" panose="02040502050405020303" pitchFamily="18" charset="0"/>
            </a:endParaRPr>
          </a:p>
        </p:txBody>
      </p:sp>
      <p:sp>
        <p:nvSpPr>
          <p:cNvPr id="4" name="Slide Number Placeholder 3"/>
          <p:cNvSpPr>
            <a:spLocks noGrp="1"/>
          </p:cNvSpPr>
          <p:nvPr>
            <p:ph type="sldNum" sz="quarter" idx="5"/>
          </p:nvPr>
        </p:nvSpPr>
        <p:spPr/>
        <p:txBody>
          <a:bodyPr/>
          <a:lstStyle/>
          <a:p>
            <a:fld id="{2499F873-7501-482E-8D7C-B15B2CB43BEF}" type="slidenum">
              <a:rPr lang="en-GB" smtClean="0"/>
              <a:t>15</a:t>
            </a:fld>
            <a:endParaRPr lang="en-GB"/>
          </a:p>
        </p:txBody>
      </p:sp>
    </p:spTree>
    <p:extLst>
      <p:ext uri="{BB962C8B-B14F-4D97-AF65-F5344CB8AC3E}">
        <p14:creationId xmlns:p14="http://schemas.microsoft.com/office/powerpoint/2010/main" val="1743111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Georgia" panose="02040502050405020303" pitchFamily="18" charset="0"/>
                <a:ea typeface="Georgia" panose="02040502050405020303" pitchFamily="18" charset="0"/>
                <a:cs typeface="Georgia" panose="02040502050405020303" pitchFamily="18" charset="0"/>
              </a:rPr>
              <a:t>only 2 wires are in used i.e., SDA and SCL to exchange data between devices. Data has been transferred from one end to other end by a bit-by-bit fashion making use of a single wire (the SDA line). SCL line is used for clock signals. In our case we have master Red Pitaya and slave is the ultrasonic sensor.</a:t>
            </a:r>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16</a:t>
            </a:fld>
            <a:endParaRPr lang="en-GB"/>
          </a:p>
        </p:txBody>
      </p:sp>
    </p:spTree>
    <p:extLst>
      <p:ext uri="{BB962C8B-B14F-4D97-AF65-F5344CB8AC3E}">
        <p14:creationId xmlns:p14="http://schemas.microsoft.com/office/powerpoint/2010/main" val="2334601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467995" lvl="0" indent="-342900" algn="just" rtl="0">
              <a:lnSpc>
                <a:spcPct val="160000"/>
              </a:lnSpc>
              <a:spcAft>
                <a:spcPts val="600"/>
              </a:spcAft>
              <a:buFont typeface="+mj-lt"/>
              <a:buAutoNum type="arabicPeriod"/>
              <a:tabLst>
                <a:tab pos="90170" algn="l"/>
              </a:tabLst>
            </a:pPr>
            <a:r>
              <a:rPr lang="en-US" sz="1800" b="1" dirty="0">
                <a:effectLst/>
                <a:latin typeface="Georgia" panose="02040502050405020303" pitchFamily="18" charset="0"/>
                <a:ea typeface="Georgia" panose="02040502050405020303" pitchFamily="18" charset="0"/>
                <a:cs typeface="Georgia" panose="02040502050405020303" pitchFamily="18" charset="0"/>
              </a:rPr>
              <a:t>Start Condition:</a:t>
            </a:r>
            <a:r>
              <a:rPr lang="en-US" sz="1800" dirty="0">
                <a:effectLst/>
                <a:latin typeface="Georgia" panose="02040502050405020303" pitchFamily="18" charset="0"/>
                <a:ea typeface="Georgia" panose="02040502050405020303" pitchFamily="18" charset="0"/>
                <a:cs typeface="Georgia" panose="02040502050405020303" pitchFamily="18" charset="0"/>
              </a:rPr>
              <a:t> The master transmits the start condition to each, and every slave connected by changing the SCL line from a high voltage level to a low voltage level after switching the SDA line from high to low.</a:t>
            </a:r>
            <a:endParaRPr lang="en-GB" sz="1800" dirty="0">
              <a:effectLst/>
              <a:latin typeface="Georgia" panose="02040502050405020303" pitchFamily="18" charset="0"/>
              <a:ea typeface="Georgia" panose="02040502050405020303" pitchFamily="18" charset="0"/>
              <a:cs typeface="Georgia" panose="02040502050405020303" pitchFamily="18" charset="0"/>
            </a:endParaRPr>
          </a:p>
          <a:p>
            <a:pPr marL="342900" marR="467995" lvl="0" indent="-342900" algn="just" rtl="0">
              <a:lnSpc>
                <a:spcPct val="160000"/>
              </a:lnSpc>
              <a:spcAft>
                <a:spcPts val="600"/>
              </a:spcAft>
              <a:buFont typeface="+mj-lt"/>
              <a:buAutoNum type="arabicPeriod"/>
              <a:tabLst>
                <a:tab pos="90170" algn="l"/>
              </a:tabLst>
            </a:pPr>
            <a:r>
              <a:rPr lang="en-US" sz="1800" b="1" dirty="0">
                <a:effectLst/>
                <a:latin typeface="Georgia" panose="02040502050405020303" pitchFamily="18" charset="0"/>
                <a:ea typeface="Georgia" panose="02040502050405020303" pitchFamily="18" charset="0"/>
                <a:cs typeface="Georgia" panose="02040502050405020303" pitchFamily="18" charset="0"/>
              </a:rPr>
              <a:t>Stop Condition:</a:t>
            </a:r>
            <a:r>
              <a:rPr lang="en-US" sz="1800" dirty="0">
                <a:effectLst/>
                <a:latin typeface="Georgia" panose="02040502050405020303" pitchFamily="18" charset="0"/>
                <a:ea typeface="Georgia" panose="02040502050405020303" pitchFamily="18" charset="0"/>
                <a:cs typeface="Georgia" panose="02040502050405020303" pitchFamily="18" charset="0"/>
              </a:rPr>
              <a:t> by changing SCL high before changing SDA a stop condition is send to the slave which will ultimately stops the transmission.</a:t>
            </a:r>
            <a:endParaRPr lang="en-GB" sz="1800" dirty="0">
              <a:effectLst/>
              <a:latin typeface="Georgia" panose="02040502050405020303" pitchFamily="18" charset="0"/>
              <a:ea typeface="Georgia" panose="02040502050405020303" pitchFamily="18" charset="0"/>
              <a:cs typeface="Georgia" panose="02040502050405020303" pitchFamily="18" charset="0"/>
            </a:endParaRPr>
          </a:p>
          <a:p>
            <a:pPr marR="467995" indent="457200" algn="just">
              <a:lnSpc>
                <a:spcPct val="160000"/>
              </a:lnSpc>
              <a:spcAft>
                <a:spcPts val="600"/>
              </a:spcAft>
              <a:tabLst>
                <a:tab pos="90170" algn="l"/>
              </a:tabLst>
            </a:pPr>
            <a:r>
              <a:rPr lang="en-US" sz="1800" b="1" dirty="0">
                <a:effectLst/>
                <a:latin typeface="Georgia" panose="02040502050405020303" pitchFamily="18" charset="0"/>
                <a:ea typeface="Georgia" panose="02040502050405020303" pitchFamily="18" charset="0"/>
                <a:cs typeface="Georgia" panose="02040502050405020303" pitchFamily="18" charset="0"/>
              </a:rPr>
              <a:t>Address Frame:</a:t>
            </a:r>
            <a:r>
              <a:rPr lang="en-US" sz="1800" dirty="0">
                <a:effectLst/>
                <a:latin typeface="Georgia" panose="02040502050405020303" pitchFamily="18" charset="0"/>
                <a:ea typeface="Georgia" panose="02040502050405020303" pitchFamily="18" charset="0"/>
                <a:cs typeface="Georgia" panose="02040502050405020303" pitchFamily="18" charset="0"/>
              </a:rPr>
              <a:t> Each slave is identified by an Address Frame. This Address frame is  normally 7-10 bit long and is unique for each slave. Whenever master wants to communicate to a particular slave its address is used in the Address Frame.</a:t>
            </a:r>
            <a:endParaRPr lang="en-GB" sz="1800" dirty="0">
              <a:effectLst/>
              <a:latin typeface="Georgia" panose="02040502050405020303" pitchFamily="18" charset="0"/>
              <a:ea typeface="Georgia" panose="02040502050405020303" pitchFamily="18" charset="0"/>
              <a:cs typeface="Georgia" panose="02040502050405020303" pitchFamily="18" charset="0"/>
            </a:endParaRPr>
          </a:p>
          <a:p>
            <a:pPr marR="467995" indent="457200" algn="just">
              <a:lnSpc>
                <a:spcPct val="160000"/>
              </a:lnSpc>
              <a:spcAft>
                <a:spcPts val="600"/>
              </a:spcAft>
              <a:tabLst>
                <a:tab pos="90170" algn="l"/>
              </a:tabLst>
            </a:pPr>
            <a:r>
              <a:rPr lang="en-US" sz="1800" b="1" dirty="0">
                <a:effectLst/>
                <a:latin typeface="Georgia" panose="02040502050405020303" pitchFamily="18" charset="0"/>
                <a:ea typeface="Georgia" panose="02040502050405020303" pitchFamily="18" charset="0"/>
                <a:cs typeface="Georgia" panose="02040502050405020303" pitchFamily="18" charset="0"/>
              </a:rPr>
              <a:t>Read/Write Bit:</a:t>
            </a:r>
            <a:r>
              <a:rPr lang="en-US" sz="1800" dirty="0">
                <a:effectLst/>
                <a:latin typeface="Georgia" panose="02040502050405020303" pitchFamily="18" charset="0"/>
                <a:ea typeface="Georgia" panose="02040502050405020303" pitchFamily="18" charset="0"/>
                <a:cs typeface="Georgia" panose="02040502050405020303" pitchFamily="18" charset="0"/>
              </a:rPr>
              <a:t> This is a single bit which is indicating if the master is waiting for the data to be received from the slave side or wants to send the data to the slave. If this bit is low voltage that is 0 the master is sending if it is high voltage that is 1 master is requesting data from the slave.</a:t>
            </a:r>
            <a:endParaRPr lang="en-GB" sz="1800" dirty="0">
              <a:effectLst/>
              <a:latin typeface="Georgia" panose="02040502050405020303" pitchFamily="18" charset="0"/>
              <a:ea typeface="Georgia" panose="02040502050405020303" pitchFamily="18" charset="0"/>
              <a:cs typeface="Georgia" panose="02040502050405020303" pitchFamily="18" charset="0"/>
            </a:endParaRPr>
          </a:p>
          <a:p>
            <a:pPr marR="467995" indent="457200" algn="just">
              <a:lnSpc>
                <a:spcPct val="160000"/>
              </a:lnSpc>
              <a:spcAft>
                <a:spcPts val="600"/>
              </a:spcAft>
              <a:tabLst>
                <a:tab pos="90170" algn="l"/>
              </a:tabLst>
            </a:pPr>
            <a:r>
              <a:rPr lang="en-US" sz="1800" b="1" dirty="0">
                <a:effectLst/>
                <a:latin typeface="Georgia" panose="02040502050405020303" pitchFamily="18" charset="0"/>
                <a:ea typeface="Georgia" panose="02040502050405020303" pitchFamily="18" charset="0"/>
                <a:cs typeface="Georgia" panose="02040502050405020303" pitchFamily="18" charset="0"/>
              </a:rPr>
              <a:t>ACK/NACK Bit:</a:t>
            </a:r>
            <a:r>
              <a:rPr lang="en-US" sz="1800" dirty="0">
                <a:effectLst/>
                <a:latin typeface="Georgia" panose="02040502050405020303" pitchFamily="18" charset="0"/>
                <a:ea typeface="Georgia" panose="02040502050405020303" pitchFamily="18" charset="0"/>
                <a:cs typeface="Georgia" panose="02040502050405020303" pitchFamily="18" charset="0"/>
              </a:rPr>
              <a:t> This bit is notifying about the status of the last data frame. Each data frame is followed by ACK/NACK bit. The receiving end will send an ACK bit to the sender if the data frame is received successfully if it did not deliver properly a NACK bit is sent </a:t>
            </a:r>
            <a:r>
              <a:rPr lang="en-GB" sz="1800" dirty="0">
                <a:effectLst/>
                <a:latin typeface="Georgia" panose="02040502050405020303" pitchFamily="18" charset="0"/>
                <a:ea typeface="Georgia" panose="02040502050405020303" pitchFamily="18" charset="0"/>
                <a:cs typeface="Georgia" panose="02040502050405020303" pitchFamily="18" charset="0"/>
              </a:rPr>
              <a:t>[8]</a:t>
            </a:r>
            <a:r>
              <a:rPr lang="en-US" sz="1800" dirty="0">
                <a:effectLst/>
                <a:latin typeface="Georgia" panose="02040502050405020303" pitchFamily="18" charset="0"/>
                <a:ea typeface="Georgia" panose="02040502050405020303" pitchFamily="18" charset="0"/>
                <a:cs typeface="Georgia" panose="02040502050405020303" pitchFamily="18" charset="0"/>
              </a:rPr>
              <a:t>.</a:t>
            </a:r>
            <a:endParaRPr lang="en-GB" sz="1800" dirty="0">
              <a:effectLst/>
              <a:latin typeface="Georgia" panose="02040502050405020303" pitchFamily="18" charset="0"/>
              <a:ea typeface="Georgia" panose="02040502050405020303" pitchFamily="18" charset="0"/>
              <a:cs typeface="Georgia" panose="02040502050405020303" pitchFamily="18" charset="0"/>
            </a:endParaRPr>
          </a:p>
          <a:p>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17</a:t>
            </a:fld>
            <a:endParaRPr lang="en-GB"/>
          </a:p>
        </p:txBody>
      </p:sp>
    </p:spTree>
    <p:extLst>
      <p:ext uri="{BB962C8B-B14F-4D97-AF65-F5344CB8AC3E}">
        <p14:creationId xmlns:p14="http://schemas.microsoft.com/office/powerpoint/2010/main" val="1289308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Georgia" panose="02040502050405020303" pitchFamily="18" charset="0"/>
                <a:ea typeface="Georgia" panose="02040502050405020303" pitchFamily="18" charset="0"/>
                <a:cs typeface="Georgia" panose="02040502050405020303" pitchFamily="18" charset="0"/>
              </a:rPr>
              <a:t>We must start the communication with ultrasonic sensor which is a slave here in this case after the bus is successfully acquired. As from the previous discussion we know that I2C will do this by sending a message which contain 7-bit address of the slave followed by a read/write bit. </a:t>
            </a:r>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21</a:t>
            </a:fld>
            <a:endParaRPr lang="en-GB"/>
          </a:p>
        </p:txBody>
      </p:sp>
    </p:spTree>
    <p:extLst>
      <p:ext uri="{BB962C8B-B14F-4D97-AF65-F5344CB8AC3E}">
        <p14:creationId xmlns:p14="http://schemas.microsoft.com/office/powerpoint/2010/main" val="7883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22</a:t>
            </a:fld>
            <a:endParaRPr lang="en-GB"/>
          </a:p>
        </p:txBody>
      </p:sp>
    </p:spTree>
    <p:extLst>
      <p:ext uri="{BB962C8B-B14F-4D97-AF65-F5344CB8AC3E}">
        <p14:creationId xmlns:p14="http://schemas.microsoft.com/office/powerpoint/2010/main" val="3493145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23</a:t>
            </a:fld>
            <a:endParaRPr lang="en-GB"/>
          </a:p>
        </p:txBody>
      </p:sp>
    </p:spTree>
    <p:extLst>
      <p:ext uri="{BB962C8B-B14F-4D97-AF65-F5344CB8AC3E}">
        <p14:creationId xmlns:p14="http://schemas.microsoft.com/office/powerpoint/2010/main" val="2436604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99F873-7501-482E-8D7C-B15B2CB43BEF}" type="slidenum">
              <a:rPr lang="en-GB" smtClean="0"/>
              <a:t>2</a:t>
            </a:fld>
            <a:endParaRPr lang="en-GB"/>
          </a:p>
        </p:txBody>
      </p:sp>
    </p:spTree>
    <p:extLst>
      <p:ext uri="{BB962C8B-B14F-4D97-AF65-F5344CB8AC3E}">
        <p14:creationId xmlns:p14="http://schemas.microsoft.com/office/powerpoint/2010/main" val="3180421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24</a:t>
            </a:fld>
            <a:endParaRPr lang="en-GB"/>
          </a:p>
        </p:txBody>
      </p:sp>
    </p:spTree>
    <p:extLst>
      <p:ext uri="{BB962C8B-B14F-4D97-AF65-F5344CB8AC3E}">
        <p14:creationId xmlns:p14="http://schemas.microsoft.com/office/powerpoint/2010/main" val="4033115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Georgia" panose="02040502050405020303" pitchFamily="18" charset="0"/>
                <a:ea typeface="Georgia" panose="02040502050405020303" pitchFamily="18" charset="0"/>
                <a:cs typeface="Georgia" panose="02040502050405020303" pitchFamily="18" charset="0"/>
              </a:rPr>
              <a:t>the overall architecture of the system</a:t>
            </a:r>
            <a:r>
              <a:rPr lang="en-US" sz="1800" spc="5"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is mainly consisting of 4 components, that are ultrasonic signals which are reflected</a:t>
            </a:r>
            <a:r>
              <a:rPr lang="en-US" sz="1800" spc="5"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from an object as input data, an instrument called Red Pitaya with an ultrasonic</a:t>
            </a:r>
            <a:r>
              <a:rPr lang="en-US" sz="1800" spc="5"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sensor, will change the sound waves or mechanical vibrations to electrical signal, and will be handling the ADC, FFT. After the FFT 10 different features are extracted. Two of the feature are used for classification, 2 Gravity HF3FA relays each connected with an LED. The blue LED for hard objects i.e., objects other than humans and white LED for soft objects i.e., humans.</a:t>
            </a:r>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25</a:t>
            </a:fld>
            <a:endParaRPr lang="en-GB"/>
          </a:p>
        </p:txBody>
      </p:sp>
    </p:spTree>
    <p:extLst>
      <p:ext uri="{BB962C8B-B14F-4D97-AF65-F5344CB8AC3E}">
        <p14:creationId xmlns:p14="http://schemas.microsoft.com/office/powerpoint/2010/main" val="790363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606770"/>
                </a:solidFill>
                <a:effectLst/>
                <a:latin typeface="Roboto" panose="02000000000000000000" pitchFamily="2" charset="0"/>
              </a:rPr>
              <a:t>The "Fast Fourier Transform" (FFT) is an important measurement method in the science of audio and acoustics measurement. It converts a signal into individual spectral components and thereby provides frequency information about the signal. So in time domain we have a complex signal which we can split into a number of sinusoid of different frequencies and amplitude. Than in frequency domain we can see each and every signal of different frequencies with respect to its amplitude. </a:t>
            </a:r>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26</a:t>
            </a:fld>
            <a:endParaRPr lang="en-GB"/>
          </a:p>
        </p:txBody>
      </p:sp>
    </p:spTree>
    <p:extLst>
      <p:ext uri="{BB962C8B-B14F-4D97-AF65-F5344CB8AC3E}">
        <p14:creationId xmlns:p14="http://schemas.microsoft.com/office/powerpoint/2010/main" val="1361335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graph of the FFT of human.</a:t>
            </a:r>
          </a:p>
        </p:txBody>
      </p:sp>
      <p:sp>
        <p:nvSpPr>
          <p:cNvPr id="4" name="Slide Number Placeholder 3"/>
          <p:cNvSpPr>
            <a:spLocks noGrp="1"/>
          </p:cNvSpPr>
          <p:nvPr>
            <p:ph type="sldNum" sz="quarter" idx="5"/>
          </p:nvPr>
        </p:nvSpPr>
        <p:spPr/>
        <p:txBody>
          <a:bodyPr/>
          <a:lstStyle/>
          <a:p>
            <a:fld id="{2499F873-7501-482E-8D7C-B15B2CB43BEF}" type="slidenum">
              <a:rPr lang="en-GB" smtClean="0"/>
              <a:t>27</a:t>
            </a:fld>
            <a:endParaRPr lang="en-GB"/>
          </a:p>
        </p:txBody>
      </p:sp>
    </p:spTree>
    <p:extLst>
      <p:ext uri="{BB962C8B-B14F-4D97-AF65-F5344CB8AC3E}">
        <p14:creationId xmlns:p14="http://schemas.microsoft.com/office/powerpoint/2010/main" val="3832634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that FFT graph of the 2 classes </a:t>
            </a:r>
            <a:r>
              <a:rPr lang="en-US" dirty="0" err="1"/>
              <a:t>i.e</a:t>
            </a:r>
            <a:r>
              <a:rPr lang="en-US" dirty="0"/>
              <a:t> Human and No Human is quiet different. The Human graph is smooth while for hard object the graph has many sharp edges. So we will extract different features from it and on the basis of it we will do classification.</a:t>
            </a:r>
          </a:p>
        </p:txBody>
      </p:sp>
      <p:sp>
        <p:nvSpPr>
          <p:cNvPr id="4" name="Slide Number Placeholder 3"/>
          <p:cNvSpPr>
            <a:spLocks noGrp="1"/>
          </p:cNvSpPr>
          <p:nvPr>
            <p:ph type="sldNum" sz="quarter" idx="5"/>
          </p:nvPr>
        </p:nvSpPr>
        <p:spPr/>
        <p:txBody>
          <a:bodyPr/>
          <a:lstStyle/>
          <a:p>
            <a:fld id="{2499F873-7501-482E-8D7C-B15B2CB43BEF}" type="slidenum">
              <a:rPr lang="en-GB" smtClean="0"/>
              <a:t>28</a:t>
            </a:fld>
            <a:endParaRPr lang="en-GB"/>
          </a:p>
        </p:txBody>
      </p:sp>
    </p:spTree>
    <p:extLst>
      <p:ext uri="{BB962C8B-B14F-4D97-AF65-F5344CB8AC3E}">
        <p14:creationId xmlns:p14="http://schemas.microsoft.com/office/powerpoint/2010/main" val="2645733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F1 is the Mean difference between frequencies of neighbored measurements of center frequency (max. peak), i.e. moving average over 10 frequency differences of neighbored center frequency (</a:t>
            </a:r>
            <a:r>
              <a:rPr lang="en-US" sz="1800" dirty="0" err="1">
                <a:effectLst/>
                <a:latin typeface="Calibri" panose="020F0502020204030204" pitchFamily="34" charset="0"/>
                <a:ea typeface="Calibri" panose="020F0502020204030204" pitchFamily="34" charset="0"/>
                <a:cs typeface="Arial" panose="020B0604020202020204" pitchFamily="34" charset="0"/>
              </a:rPr>
              <a:t>diff_sum</a:t>
            </a:r>
            <a:r>
              <a:rPr lang="en-US" sz="1800" dirty="0">
                <a:effectLst/>
                <a:latin typeface="Calibri" panose="020F0502020204030204" pitchFamily="34" charset="0"/>
                <a:ea typeface="Calibri" panose="020F0502020204030204" pitchFamily="34" charset="0"/>
                <a:cs typeface="Arial" panose="020B0604020202020204" pitchFamily="34" charset="0"/>
              </a:rPr>
              <a:t>) which we are getting from the FFT. </a:t>
            </a:r>
            <a:r>
              <a:rPr lang="en-US" dirty="0"/>
              <a:t>As we can see from the analysis of Feature 1. The value obtained for Human are greater than 100. And for hard object the value are zero or less than a value of 100. So we can set a threshold of 100 here for classification.</a:t>
            </a:r>
          </a:p>
          <a:p>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31</a:t>
            </a:fld>
            <a:endParaRPr lang="en-GB"/>
          </a:p>
        </p:txBody>
      </p:sp>
    </p:spTree>
    <p:extLst>
      <p:ext uri="{BB962C8B-B14F-4D97-AF65-F5344CB8AC3E}">
        <p14:creationId xmlns:p14="http://schemas.microsoft.com/office/powerpoint/2010/main" val="2084803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F4 is the Variance of F2 over 10 measurements. F2 here is the center frequency (max peak) which we are getting from the FFT. </a:t>
            </a:r>
            <a:r>
              <a:rPr lang="en-US" dirty="0"/>
              <a:t>As we can see from the analysis of Feature 4. The value obtained for Human are greater than 10000. And for hard object the value are zero or 2 to 3 digits range. So we can set a threshold of 10000 here for classification.</a:t>
            </a:r>
          </a:p>
        </p:txBody>
      </p:sp>
      <p:sp>
        <p:nvSpPr>
          <p:cNvPr id="4" name="Slide Number Placeholder 3"/>
          <p:cNvSpPr>
            <a:spLocks noGrp="1"/>
          </p:cNvSpPr>
          <p:nvPr>
            <p:ph type="sldNum" sz="quarter" idx="5"/>
          </p:nvPr>
        </p:nvSpPr>
        <p:spPr/>
        <p:txBody>
          <a:bodyPr/>
          <a:lstStyle/>
          <a:p>
            <a:fld id="{2499F873-7501-482E-8D7C-B15B2CB43BEF}" type="slidenum">
              <a:rPr lang="en-GB" smtClean="0"/>
              <a:t>32</a:t>
            </a:fld>
            <a:endParaRPr lang="en-GB"/>
          </a:p>
        </p:txBody>
      </p:sp>
    </p:spTree>
    <p:extLst>
      <p:ext uri="{BB962C8B-B14F-4D97-AF65-F5344CB8AC3E}">
        <p14:creationId xmlns:p14="http://schemas.microsoft.com/office/powerpoint/2010/main" val="3530990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features I checked has value where we don’t have clear line between different classes of object. So those we cannot use for classification. As we can see in case of feature no 10. where F10 is the variance of the values of the mean frequency distance of 3 peaks (left of center frequency, center frequency, right of center frequency)</a:t>
            </a:r>
          </a:p>
        </p:txBody>
      </p:sp>
      <p:sp>
        <p:nvSpPr>
          <p:cNvPr id="4" name="Slide Number Placeholder 3"/>
          <p:cNvSpPr>
            <a:spLocks noGrp="1"/>
          </p:cNvSpPr>
          <p:nvPr>
            <p:ph type="sldNum" sz="quarter" idx="5"/>
          </p:nvPr>
        </p:nvSpPr>
        <p:spPr/>
        <p:txBody>
          <a:bodyPr/>
          <a:lstStyle/>
          <a:p>
            <a:fld id="{2499F873-7501-482E-8D7C-B15B2CB43BEF}" type="slidenum">
              <a:rPr lang="en-GB" smtClean="0"/>
              <a:t>33</a:t>
            </a:fld>
            <a:endParaRPr lang="en-GB"/>
          </a:p>
        </p:txBody>
      </p:sp>
    </p:spTree>
    <p:extLst>
      <p:ext uri="{BB962C8B-B14F-4D97-AF65-F5344CB8AC3E}">
        <p14:creationId xmlns:p14="http://schemas.microsoft.com/office/powerpoint/2010/main" val="3192496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part of the code. We initialize the DIO pins as output and define the HIGH and LOW states for the Switching ON and OFF of the relays</a:t>
            </a:r>
          </a:p>
        </p:txBody>
      </p:sp>
      <p:sp>
        <p:nvSpPr>
          <p:cNvPr id="4" name="Slide Number Placeholder 3"/>
          <p:cNvSpPr>
            <a:spLocks noGrp="1"/>
          </p:cNvSpPr>
          <p:nvPr>
            <p:ph type="sldNum" sz="quarter" idx="5"/>
          </p:nvPr>
        </p:nvSpPr>
        <p:spPr/>
        <p:txBody>
          <a:bodyPr/>
          <a:lstStyle/>
          <a:p>
            <a:fld id="{2499F873-7501-482E-8D7C-B15B2CB43BEF}" type="slidenum">
              <a:rPr lang="en-GB" smtClean="0"/>
              <a:t>35</a:t>
            </a:fld>
            <a:endParaRPr lang="en-GB"/>
          </a:p>
        </p:txBody>
      </p:sp>
    </p:spTree>
    <p:extLst>
      <p:ext uri="{BB962C8B-B14F-4D97-AF65-F5344CB8AC3E}">
        <p14:creationId xmlns:p14="http://schemas.microsoft.com/office/powerpoint/2010/main" val="195948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467995" indent="540385" algn="just">
              <a:lnSpc>
                <a:spcPct val="160000"/>
              </a:lnSpc>
              <a:spcAft>
                <a:spcPts val="600"/>
              </a:spcAft>
              <a:tabLst>
                <a:tab pos="90170" algn="l"/>
              </a:tabLst>
            </a:pPr>
            <a:r>
              <a:rPr lang="en-US" sz="1800" dirty="0">
                <a:effectLst/>
                <a:latin typeface="Georgia" panose="02040502050405020303" pitchFamily="18" charset="0"/>
                <a:ea typeface="Georgia" panose="02040502050405020303" pitchFamily="18" charset="0"/>
                <a:cs typeface="Georgia" panose="02040502050405020303" pitchFamily="18" charset="0"/>
              </a:rPr>
              <a:t>On RP the software runs as a daemon in background. Four threads are used to let the binary code run on the system. With the first thread that is the </a:t>
            </a:r>
            <a:r>
              <a:rPr lang="en-US" sz="1800" dirty="0" err="1">
                <a:effectLst/>
                <a:latin typeface="Georgia" panose="02040502050405020303" pitchFamily="18" charset="0"/>
                <a:ea typeface="Georgia" panose="02040502050405020303" pitchFamily="18" charset="0"/>
                <a:cs typeface="Georgia" panose="02040502050405020303" pitchFamily="18" charset="0"/>
              </a:rPr>
              <a:t>TimeThread</a:t>
            </a:r>
            <a:r>
              <a:rPr lang="en-US" sz="1800" dirty="0">
                <a:effectLst/>
                <a:latin typeface="Georgia" panose="02040502050405020303" pitchFamily="18" charset="0"/>
                <a:ea typeface="Georgia" panose="02040502050405020303" pitchFamily="18" charset="0"/>
                <a:cs typeface="Georgia" panose="02040502050405020303" pitchFamily="18" charset="0"/>
              </a:rPr>
              <a:t> main is started and three new threads are created.</a:t>
            </a:r>
            <a:endParaRPr lang="en-GB" sz="1800" dirty="0">
              <a:effectLst/>
              <a:latin typeface="Georgia" panose="02040502050405020303" pitchFamily="18" charset="0"/>
              <a:ea typeface="Georgia" panose="02040502050405020303" pitchFamily="18" charset="0"/>
              <a:cs typeface="Georgia" panose="02040502050405020303" pitchFamily="18" charset="0"/>
            </a:endParaRPr>
          </a:p>
          <a:p>
            <a:pPr marR="467995" indent="540385" algn="just">
              <a:lnSpc>
                <a:spcPct val="160000"/>
              </a:lnSpc>
              <a:spcAft>
                <a:spcPts val="600"/>
              </a:spcAft>
              <a:tabLst>
                <a:tab pos="90170" algn="l"/>
              </a:tabLst>
            </a:pPr>
            <a:r>
              <a:rPr lang="en-US" sz="1800" dirty="0">
                <a:effectLst/>
                <a:latin typeface="Georgia" panose="02040502050405020303" pitchFamily="18" charset="0"/>
                <a:ea typeface="Georgia" panose="02040502050405020303" pitchFamily="18" charset="0"/>
                <a:cs typeface="Georgia" panose="02040502050405020303" pitchFamily="18" charset="0"/>
              </a:rPr>
              <a:t>The second thread is listening on port 61231 by a UDP server. The thread is in blocked mode until a message comes in via UPD. The message is parsed and gives a signal to the third thread to run.</a:t>
            </a:r>
            <a:endParaRPr lang="en-GB" sz="1800" dirty="0">
              <a:effectLst/>
              <a:latin typeface="Georgia" panose="02040502050405020303" pitchFamily="18" charset="0"/>
              <a:ea typeface="Georgia" panose="02040502050405020303" pitchFamily="18" charset="0"/>
              <a:cs typeface="Georgia" panose="02040502050405020303" pitchFamily="18" charset="0"/>
            </a:endParaRPr>
          </a:p>
          <a:p>
            <a:pPr marR="467995" indent="540385" algn="just">
              <a:lnSpc>
                <a:spcPct val="160000"/>
              </a:lnSpc>
              <a:spcAft>
                <a:spcPts val="600"/>
              </a:spcAft>
              <a:tabLst>
                <a:tab pos="90170" algn="l"/>
              </a:tabLst>
            </a:pPr>
            <a:r>
              <a:rPr lang="en-US" sz="1800" dirty="0">
                <a:effectLst/>
                <a:latin typeface="Georgia" panose="02040502050405020303" pitchFamily="18" charset="0"/>
                <a:ea typeface="Georgia" panose="02040502050405020303" pitchFamily="18" charset="0"/>
                <a:cs typeface="Georgia" panose="02040502050405020303" pitchFamily="18" charset="0"/>
              </a:rPr>
              <a:t>The third thread which is Measure Thread is waiting for a signal from the server thread, which is able to deliver a command and a value. For example, “-a 1” means: “start ADC output”.</a:t>
            </a:r>
            <a:endParaRPr lang="en-GB" sz="1800" dirty="0">
              <a:effectLst/>
              <a:latin typeface="Georgia" panose="02040502050405020303" pitchFamily="18" charset="0"/>
              <a:ea typeface="Georgia" panose="02040502050405020303" pitchFamily="18" charset="0"/>
              <a:cs typeface="Georgia" panose="02040502050405020303" pitchFamily="18" charset="0"/>
            </a:endParaRPr>
          </a:p>
          <a:p>
            <a:pPr marR="467995" indent="540385" algn="just">
              <a:lnSpc>
                <a:spcPct val="160000"/>
              </a:lnSpc>
              <a:spcAft>
                <a:spcPts val="600"/>
              </a:spcAft>
              <a:tabLst>
                <a:tab pos="90170" algn="l"/>
              </a:tabLst>
            </a:pPr>
            <a:r>
              <a:rPr lang="en-US" sz="1800" dirty="0">
                <a:effectLst/>
                <a:latin typeface="Georgia" panose="02040502050405020303" pitchFamily="18" charset="0"/>
                <a:ea typeface="Georgia" panose="02040502050405020303" pitchFamily="18" charset="0"/>
                <a:cs typeface="Georgia" panose="02040502050405020303" pitchFamily="18" charset="0"/>
              </a:rPr>
              <a:t>The fourth thread will start inside the third thread every time human, or no human is detected by the sensor. This thread is in blocked mode until a message comes in and start the White or Blue LED depending on the class of the Object. Inside the </a:t>
            </a:r>
            <a:r>
              <a:rPr lang="en-US" sz="1800" dirty="0" err="1">
                <a:effectLst/>
                <a:latin typeface="Georgia" panose="02040502050405020303" pitchFamily="18" charset="0"/>
                <a:ea typeface="Georgia" panose="02040502050405020303" pitchFamily="18" charset="0"/>
                <a:cs typeface="Georgia" panose="02040502050405020303" pitchFamily="18" charset="0"/>
              </a:rPr>
              <a:t>LedThread</a:t>
            </a:r>
            <a:r>
              <a:rPr lang="en-US" sz="1800" dirty="0">
                <a:effectLst/>
                <a:latin typeface="Georgia" panose="02040502050405020303" pitchFamily="18" charset="0"/>
                <a:ea typeface="Georgia" panose="02040502050405020303" pitchFamily="18" charset="0"/>
                <a:cs typeface="Georgia" panose="02040502050405020303" pitchFamily="18" charset="0"/>
              </a:rPr>
              <a:t> the current state of the LEDs is maintained. So, every time the thread is called from the </a:t>
            </a:r>
            <a:r>
              <a:rPr lang="en-US" sz="1800" dirty="0" err="1">
                <a:effectLst/>
                <a:latin typeface="Georgia" panose="02040502050405020303" pitchFamily="18" charset="0"/>
                <a:ea typeface="Georgia" panose="02040502050405020303" pitchFamily="18" charset="0"/>
                <a:cs typeface="Georgia" panose="02040502050405020303" pitchFamily="18" charset="0"/>
              </a:rPr>
              <a:t>MeasureThread</a:t>
            </a:r>
            <a:r>
              <a:rPr lang="en-US" sz="1800" dirty="0">
                <a:effectLst/>
                <a:latin typeface="Georgia" panose="02040502050405020303" pitchFamily="18" charset="0"/>
                <a:ea typeface="Georgia" panose="02040502050405020303" pitchFamily="18" charset="0"/>
                <a:cs typeface="Georgia" panose="02040502050405020303" pitchFamily="18" charset="0"/>
              </a:rPr>
              <a:t> the </a:t>
            </a:r>
            <a:r>
              <a:rPr lang="en-US" sz="1800" dirty="0" err="1">
                <a:effectLst/>
                <a:latin typeface="Georgia" panose="02040502050405020303" pitchFamily="18" charset="0"/>
                <a:ea typeface="Georgia" panose="02040502050405020303" pitchFamily="18" charset="0"/>
                <a:cs typeface="Georgia" panose="02040502050405020303" pitchFamily="18" charset="0"/>
              </a:rPr>
              <a:t>LedThread</a:t>
            </a:r>
            <a:r>
              <a:rPr lang="en-US" sz="1800" dirty="0">
                <a:effectLst/>
                <a:latin typeface="Georgia" panose="02040502050405020303" pitchFamily="18" charset="0"/>
                <a:ea typeface="Georgia" panose="02040502050405020303" pitchFamily="18" charset="0"/>
                <a:cs typeface="Georgia" panose="02040502050405020303" pitchFamily="18" charset="0"/>
              </a:rPr>
              <a:t> is able to keep track of the last status of the LEDs. </a:t>
            </a:r>
            <a:endParaRPr lang="en-GB" sz="1800" dirty="0">
              <a:effectLst/>
              <a:latin typeface="Georgia" panose="02040502050405020303" pitchFamily="18" charset="0"/>
              <a:ea typeface="Georgia" panose="02040502050405020303" pitchFamily="18" charset="0"/>
              <a:cs typeface="Georgia" panose="02040502050405020303" pitchFamily="18" charset="0"/>
            </a:endParaRPr>
          </a:p>
          <a:p>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36</a:t>
            </a:fld>
            <a:endParaRPr lang="en-GB"/>
          </a:p>
        </p:txBody>
      </p:sp>
    </p:spTree>
    <p:extLst>
      <p:ext uri="{BB962C8B-B14F-4D97-AF65-F5344CB8AC3E}">
        <p14:creationId xmlns:p14="http://schemas.microsoft.com/office/powerpoint/2010/main" val="1368627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Georgia" panose="02040502050405020303" pitchFamily="18" charset="0"/>
                <a:ea typeface="Georgia" panose="02040502050405020303" pitchFamily="18" charset="0"/>
                <a:cs typeface="Georgia" panose="02040502050405020303" pitchFamily="18" charset="0"/>
              </a:rPr>
              <a:t>There are numerous research going on in the path to object recognition or detection using approaches of machine learning together with a different type of sources as input data, such as images and videos. This thesis work is little different than data training and machine learning approach but is a small contribution to the same. We will be calculating the Fast Fourier Transform of the reflected received signal and extract different features from it on run time.</a:t>
            </a:r>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3</a:t>
            </a:fld>
            <a:endParaRPr lang="en-GB"/>
          </a:p>
        </p:txBody>
      </p:sp>
    </p:spTree>
    <p:extLst>
      <p:ext uri="{BB962C8B-B14F-4D97-AF65-F5344CB8AC3E}">
        <p14:creationId xmlns:p14="http://schemas.microsoft.com/office/powerpoint/2010/main" val="2606934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measurement Thread we start ADC, calculate the FFT and extract features. Than we have box Classifier which will return object class either 1 or 2. The object class will trigger the Led Thread. In the Led Thread we will Switch the 2 light ON and OFF depending on the class received.</a:t>
            </a:r>
          </a:p>
        </p:txBody>
      </p:sp>
      <p:sp>
        <p:nvSpPr>
          <p:cNvPr id="4" name="Slide Number Placeholder 3"/>
          <p:cNvSpPr>
            <a:spLocks noGrp="1"/>
          </p:cNvSpPr>
          <p:nvPr>
            <p:ph type="sldNum" sz="quarter" idx="5"/>
          </p:nvPr>
        </p:nvSpPr>
        <p:spPr/>
        <p:txBody>
          <a:bodyPr/>
          <a:lstStyle/>
          <a:p>
            <a:fld id="{2499F873-7501-482E-8D7C-B15B2CB43BEF}" type="slidenum">
              <a:rPr lang="en-GB" smtClean="0"/>
              <a:t>37</a:t>
            </a:fld>
            <a:endParaRPr lang="en-GB"/>
          </a:p>
        </p:txBody>
      </p:sp>
    </p:spTree>
    <p:extLst>
      <p:ext uri="{BB962C8B-B14F-4D97-AF65-F5344CB8AC3E}">
        <p14:creationId xmlns:p14="http://schemas.microsoft.com/office/powerpoint/2010/main" val="927535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code as we can see every time we got value from the </a:t>
            </a:r>
            <a:r>
              <a:rPr lang="en-US" dirty="0" err="1"/>
              <a:t>box_classifier</a:t>
            </a:r>
            <a:r>
              <a:rPr lang="en-US" dirty="0"/>
              <a:t> about the class that is either 1 or 2. An </a:t>
            </a:r>
            <a:r>
              <a:rPr lang="en-US" dirty="0" err="1"/>
              <a:t>LedThread</a:t>
            </a:r>
            <a:r>
              <a:rPr lang="en-US" dirty="0"/>
              <a:t> will start. So if we have </a:t>
            </a:r>
            <a:r>
              <a:rPr lang="en-US" dirty="0" err="1"/>
              <a:t>Object_class</a:t>
            </a:r>
            <a:r>
              <a:rPr lang="en-US" dirty="0"/>
              <a:t> 2 which is for human </a:t>
            </a:r>
            <a:r>
              <a:rPr lang="en-US" dirty="0" err="1"/>
              <a:t>Ledthread</a:t>
            </a:r>
            <a:r>
              <a:rPr lang="en-US" dirty="0"/>
              <a:t> will start with a white light value of true and blue light value of false. Which when used in the thread will switch ON the white light and turns OFF the blue light. Similarly if object class 1 is encounter the </a:t>
            </a:r>
            <a:r>
              <a:rPr lang="en-US" dirty="0" err="1"/>
              <a:t>ledThread</a:t>
            </a:r>
            <a:r>
              <a:rPr lang="en-US" dirty="0"/>
              <a:t> will start with white light value of false and blue light value of true.</a:t>
            </a:r>
          </a:p>
        </p:txBody>
      </p:sp>
      <p:sp>
        <p:nvSpPr>
          <p:cNvPr id="4" name="Slide Number Placeholder 3"/>
          <p:cNvSpPr>
            <a:spLocks noGrp="1"/>
          </p:cNvSpPr>
          <p:nvPr>
            <p:ph type="sldNum" sz="quarter" idx="5"/>
          </p:nvPr>
        </p:nvSpPr>
        <p:spPr/>
        <p:txBody>
          <a:bodyPr/>
          <a:lstStyle/>
          <a:p>
            <a:fld id="{2499F873-7501-482E-8D7C-B15B2CB43BEF}" type="slidenum">
              <a:rPr lang="en-GB" smtClean="0"/>
              <a:t>38</a:t>
            </a:fld>
            <a:endParaRPr lang="en-GB"/>
          </a:p>
        </p:txBody>
      </p:sp>
    </p:spTree>
    <p:extLst>
      <p:ext uri="{BB962C8B-B14F-4D97-AF65-F5344CB8AC3E}">
        <p14:creationId xmlns:p14="http://schemas.microsoft.com/office/powerpoint/2010/main" val="651443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the </a:t>
            </a:r>
            <a:r>
              <a:rPr lang="en-US" dirty="0" err="1"/>
              <a:t>ledThread</a:t>
            </a:r>
            <a:r>
              <a:rPr lang="en-US" dirty="0"/>
              <a:t> depending on the values we received from Measurement thread class. We will check for the current status of Lights and switch ON and OFF the lights if required. For example if white light is already ON and we receive an Object class of 2 so nothing will happens as white light indicates a human. But if White light is ON and Object class 1 encounters so white Light will turn OFF and Blue will turn ON.</a:t>
            </a:r>
          </a:p>
        </p:txBody>
      </p:sp>
      <p:sp>
        <p:nvSpPr>
          <p:cNvPr id="4" name="Slide Number Placeholder 3"/>
          <p:cNvSpPr>
            <a:spLocks noGrp="1"/>
          </p:cNvSpPr>
          <p:nvPr>
            <p:ph type="sldNum" sz="quarter" idx="5"/>
          </p:nvPr>
        </p:nvSpPr>
        <p:spPr/>
        <p:txBody>
          <a:bodyPr/>
          <a:lstStyle/>
          <a:p>
            <a:fld id="{2499F873-7501-482E-8D7C-B15B2CB43BEF}" type="slidenum">
              <a:rPr lang="en-GB" smtClean="0"/>
              <a:t>39</a:t>
            </a:fld>
            <a:endParaRPr lang="en-GB"/>
          </a:p>
        </p:txBody>
      </p:sp>
    </p:spTree>
    <p:extLst>
      <p:ext uri="{BB962C8B-B14F-4D97-AF65-F5344CB8AC3E}">
        <p14:creationId xmlns:p14="http://schemas.microsoft.com/office/powerpoint/2010/main" val="3703224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Georgia" panose="02040502050405020303" pitchFamily="18" charset="0"/>
                <a:ea typeface="Georgia" panose="02040502050405020303" pitchFamily="18" charset="0"/>
                <a:cs typeface="Georgia" panose="02040502050405020303" pitchFamily="18" charset="0"/>
              </a:rPr>
              <a:t>Cron is a tool used by users who set up and maintain software systems to plan shell scripts or commands to run at specific intervals or times. Although its general nature makes it handy for tasks like files downloading from the Servers and providing email at regular intervals when received, it is often used to automate system care or administration. I used it here for starting the ultrasonic sensor automatically when it is powered ON.</a:t>
            </a:r>
            <a:endParaRPr lang="en-GB" sz="1800" dirty="0">
              <a:effectLst/>
              <a:latin typeface="Georgia" panose="02040502050405020303" pitchFamily="18" charset="0"/>
              <a:ea typeface="Georgia" panose="02040502050405020303" pitchFamily="18" charset="0"/>
              <a:cs typeface="Georgia" panose="02040502050405020303" pitchFamily="18" charset="0"/>
            </a:endParaRPr>
          </a:p>
          <a:p>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40</a:t>
            </a:fld>
            <a:endParaRPr lang="en-GB"/>
          </a:p>
        </p:txBody>
      </p:sp>
    </p:spTree>
    <p:extLst>
      <p:ext uri="{BB962C8B-B14F-4D97-AF65-F5344CB8AC3E}">
        <p14:creationId xmlns:p14="http://schemas.microsoft.com/office/powerpoint/2010/main" val="1706076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upcoming slides we will discuss these one by one.</a:t>
            </a:r>
          </a:p>
        </p:txBody>
      </p:sp>
      <p:sp>
        <p:nvSpPr>
          <p:cNvPr id="4" name="Slide Number Placeholder 3"/>
          <p:cNvSpPr>
            <a:spLocks noGrp="1"/>
          </p:cNvSpPr>
          <p:nvPr>
            <p:ph type="sldNum" sz="quarter" idx="5"/>
          </p:nvPr>
        </p:nvSpPr>
        <p:spPr/>
        <p:txBody>
          <a:bodyPr/>
          <a:lstStyle/>
          <a:p>
            <a:fld id="{2499F873-7501-482E-8D7C-B15B2CB43BEF}" type="slidenum">
              <a:rPr lang="en-GB" smtClean="0"/>
              <a:t>4</a:t>
            </a:fld>
            <a:endParaRPr lang="en-GB"/>
          </a:p>
        </p:txBody>
      </p:sp>
    </p:spTree>
    <p:extLst>
      <p:ext uri="{BB962C8B-B14F-4D97-AF65-F5344CB8AC3E}">
        <p14:creationId xmlns:p14="http://schemas.microsoft.com/office/powerpoint/2010/main" val="3531235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467995" indent="540385" algn="just">
              <a:lnSpc>
                <a:spcPct val="160000"/>
              </a:lnSpc>
              <a:spcAft>
                <a:spcPts val="600"/>
              </a:spcAft>
              <a:tabLst>
                <a:tab pos="90170" algn="l"/>
              </a:tabLst>
            </a:pPr>
            <a:r>
              <a:rPr lang="en-US" sz="1800" dirty="0">
                <a:effectLst/>
                <a:latin typeface="Georgia" panose="02040502050405020303" pitchFamily="18" charset="0"/>
                <a:ea typeface="Georgia" panose="02040502050405020303" pitchFamily="18" charset="0"/>
                <a:cs typeface="Georgia" panose="02040502050405020303" pitchFamily="18" charset="0"/>
              </a:rPr>
              <a:t>Two LED PWR121 lights has been used in this project. One is white light which will indicate the presence of Human or soft object. The second one is blue in color which will signify the presence of hard object or no object. </a:t>
            </a:r>
            <a:endParaRPr lang="en-GB" sz="1800" dirty="0">
              <a:effectLst/>
              <a:latin typeface="Georgia" panose="02040502050405020303" pitchFamily="18" charset="0"/>
              <a:ea typeface="Georgia" panose="02040502050405020303" pitchFamily="18" charset="0"/>
              <a:cs typeface="Georgia" panose="02040502050405020303" pitchFamily="18" charset="0"/>
            </a:endParaRPr>
          </a:p>
        </p:txBody>
      </p:sp>
      <p:sp>
        <p:nvSpPr>
          <p:cNvPr id="4" name="Slide Number Placeholder 3"/>
          <p:cNvSpPr>
            <a:spLocks noGrp="1"/>
          </p:cNvSpPr>
          <p:nvPr>
            <p:ph type="sldNum" sz="quarter" idx="5"/>
          </p:nvPr>
        </p:nvSpPr>
        <p:spPr/>
        <p:txBody>
          <a:bodyPr/>
          <a:lstStyle/>
          <a:p>
            <a:fld id="{2499F873-7501-482E-8D7C-B15B2CB43BEF}" type="slidenum">
              <a:rPr lang="en-GB" smtClean="0"/>
              <a:t>5</a:t>
            </a:fld>
            <a:endParaRPr lang="en-GB"/>
          </a:p>
        </p:txBody>
      </p:sp>
    </p:spTree>
    <p:extLst>
      <p:ext uri="{BB962C8B-B14F-4D97-AF65-F5344CB8AC3E}">
        <p14:creationId xmlns:p14="http://schemas.microsoft.com/office/powerpoint/2010/main" val="4232219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Georgia" panose="02040502050405020303" pitchFamily="18" charset="0"/>
                <a:ea typeface="Georgia" panose="02040502050405020303" pitchFamily="18" charset="0"/>
                <a:cs typeface="Georgia" panose="02040502050405020303" pitchFamily="18" charset="0"/>
              </a:rPr>
              <a:t>These relays are compatible with Red Pitaya, Arduino boards and also other boards like Intel. It can work with 3.3V devices. It is designed specifically for low-voltage devices. Up to 10A current can be handled plus an LED on the board indicates the state of the relay. 1 NO and 1 NC terminal is included. A 3-pin interface is provided to make it plug and play. </a:t>
            </a:r>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6</a:t>
            </a:fld>
            <a:endParaRPr lang="en-GB"/>
          </a:p>
        </p:txBody>
      </p:sp>
    </p:spTree>
    <p:extLst>
      <p:ext uri="{BB962C8B-B14F-4D97-AF65-F5344CB8AC3E}">
        <p14:creationId xmlns:p14="http://schemas.microsoft.com/office/powerpoint/2010/main" val="3066460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02122"/>
                </a:solidFill>
                <a:effectLst/>
                <a:latin typeface="Arial" panose="020B0604020202020204" pitchFamily="34" charset="0"/>
              </a:rPr>
              <a:t>It has two </a:t>
            </a:r>
            <a:r>
              <a:rPr lang="en-GB" b="0" i="0" u="none" strike="noStrike" dirty="0">
                <a:solidFill>
                  <a:srgbClr val="0645AD"/>
                </a:solidFill>
                <a:effectLst/>
                <a:latin typeface="Arial" panose="020B0604020202020204" pitchFamily="34" charset="0"/>
                <a:hlinkClick r:id="rId3" tooltip="RF"/>
              </a:rPr>
              <a:t>RF</a:t>
            </a:r>
            <a:r>
              <a:rPr lang="en-GB" b="0" i="0" dirty="0">
                <a:solidFill>
                  <a:srgbClr val="202122"/>
                </a:solidFill>
                <a:effectLst/>
                <a:latin typeface="Arial" panose="020B0604020202020204" pitchFamily="34" charset="0"/>
              </a:rPr>
              <a:t> input and two RF outputs, it has 14 bit </a:t>
            </a:r>
            <a:r>
              <a:rPr lang="en-GB" b="0" i="0" u="none" strike="noStrike" dirty="0" err="1">
                <a:solidFill>
                  <a:srgbClr val="0645AD"/>
                </a:solidFill>
                <a:effectLst/>
                <a:latin typeface="Arial" panose="020B0604020202020204" pitchFamily="34" charset="0"/>
                <a:hlinkClick r:id="rId4" tooltip="Analog-to-digital converter"/>
              </a:rPr>
              <a:t>analog</a:t>
            </a:r>
            <a:r>
              <a:rPr lang="en-GB" b="0" i="0" u="none" strike="noStrike" dirty="0">
                <a:solidFill>
                  <a:srgbClr val="0645AD"/>
                </a:solidFill>
                <a:effectLst/>
                <a:latin typeface="Arial" panose="020B0604020202020204" pitchFamily="34" charset="0"/>
                <a:hlinkClick r:id="rId4" tooltip="Analog-to-digital converter"/>
              </a:rPr>
              <a:t>-to-digital (ADC)</a:t>
            </a:r>
            <a:r>
              <a:rPr lang="en-GB" b="0" i="0" dirty="0">
                <a:solidFill>
                  <a:srgbClr val="202122"/>
                </a:solidFill>
                <a:effectLst/>
                <a:latin typeface="Arial" panose="020B0604020202020204" pitchFamily="34" charset="0"/>
              </a:rPr>
              <a:t> and </a:t>
            </a:r>
            <a:r>
              <a:rPr lang="en-GB" b="0" i="0" u="none" strike="noStrike" dirty="0">
                <a:solidFill>
                  <a:srgbClr val="0645AD"/>
                </a:solidFill>
                <a:effectLst/>
                <a:latin typeface="Arial" panose="020B0604020202020204" pitchFamily="34" charset="0"/>
                <a:hlinkClick r:id="rId5" tooltip="Digital-to-analog converter"/>
              </a:rPr>
              <a:t>digital-to-</a:t>
            </a:r>
            <a:r>
              <a:rPr lang="en-GB" b="0" i="0" u="none" strike="noStrike" dirty="0" err="1">
                <a:solidFill>
                  <a:srgbClr val="0645AD"/>
                </a:solidFill>
                <a:effectLst/>
                <a:latin typeface="Arial" panose="020B0604020202020204" pitchFamily="34" charset="0"/>
                <a:hlinkClick r:id="rId5" tooltip="Digital-to-analog converter"/>
              </a:rPr>
              <a:t>analog</a:t>
            </a:r>
            <a:r>
              <a:rPr lang="en-GB" b="0" i="0" u="none" strike="noStrike" dirty="0">
                <a:solidFill>
                  <a:srgbClr val="0645AD"/>
                </a:solidFill>
                <a:effectLst/>
                <a:latin typeface="Arial" panose="020B0604020202020204" pitchFamily="34" charset="0"/>
                <a:hlinkClick r:id="rId5" tooltip="Digital-to-analog converter"/>
              </a:rPr>
              <a:t> converters</a:t>
            </a:r>
            <a:r>
              <a:rPr lang="en-GB" b="0" i="0" dirty="0">
                <a:solidFill>
                  <a:srgbClr val="202122"/>
                </a:solidFill>
                <a:effectLst/>
                <a:latin typeface="Arial" panose="020B0604020202020204" pitchFamily="34" charset="0"/>
              </a:rPr>
              <a:t>. The software includes </a:t>
            </a:r>
            <a:r>
              <a:rPr lang="en-GB" b="0" i="0" u="none" strike="noStrike" dirty="0">
                <a:solidFill>
                  <a:srgbClr val="0645AD"/>
                </a:solidFill>
                <a:effectLst/>
                <a:latin typeface="Arial" panose="020B0604020202020204" pitchFamily="34" charset="0"/>
                <a:hlinkClick r:id="rId6" tooltip="Oscilloscope"/>
              </a:rPr>
              <a:t>oscilloscope</a:t>
            </a:r>
            <a:r>
              <a:rPr lang="en-GB" b="0" i="0" dirty="0">
                <a:solidFill>
                  <a:srgbClr val="202122"/>
                </a:solidFill>
                <a:effectLst/>
                <a:latin typeface="Arial" panose="020B0604020202020204" pitchFamily="34" charset="0"/>
              </a:rPr>
              <a:t>, spectrum </a:t>
            </a:r>
            <a:r>
              <a:rPr lang="en-GB" b="0" i="0" dirty="0" err="1">
                <a:solidFill>
                  <a:srgbClr val="202122"/>
                </a:solidFill>
                <a:effectLst/>
                <a:latin typeface="Arial" panose="020B0604020202020204" pitchFamily="34" charset="0"/>
              </a:rPr>
              <a:t>analyzer</a:t>
            </a:r>
            <a:r>
              <a:rPr lang="en-GB" b="0" i="0" dirty="0">
                <a:solidFill>
                  <a:srgbClr val="202122"/>
                </a:solidFill>
                <a:effectLst/>
                <a:latin typeface="Arial" panose="020B0604020202020204" pitchFamily="34" charset="0"/>
              </a:rPr>
              <a:t>, signal generator, </a:t>
            </a:r>
            <a:r>
              <a:rPr lang="en-GB" b="0" i="0" u="none" strike="noStrike" dirty="0">
                <a:solidFill>
                  <a:srgbClr val="0645AD"/>
                </a:solidFill>
                <a:effectLst/>
                <a:latin typeface="Arial" panose="020B0604020202020204" pitchFamily="34" charset="0"/>
                <a:hlinkClick r:id="rId7" tooltip="LCR meter"/>
              </a:rPr>
              <a:t>LCR meter</a:t>
            </a:r>
            <a:r>
              <a:rPr lang="en-GB" b="0" i="0" dirty="0">
                <a:solidFill>
                  <a:srgbClr val="202122"/>
                </a:solidFill>
                <a:effectLst/>
                <a:latin typeface="Arial" panose="020B0604020202020204" pitchFamily="34" charset="0"/>
              </a:rPr>
              <a:t> , and 50 MHz 2x2 </a:t>
            </a:r>
            <a:r>
              <a:rPr lang="en-GB" b="0" i="0" u="none" strike="noStrike" dirty="0">
                <a:solidFill>
                  <a:srgbClr val="0645AD"/>
                </a:solidFill>
                <a:effectLst/>
                <a:latin typeface="Arial" panose="020B0604020202020204" pitchFamily="34" charset="0"/>
                <a:hlinkClick r:id="rId8" tooltip="MIMO"/>
              </a:rPr>
              <a:t>MIMO</a:t>
            </a:r>
            <a:r>
              <a:rPr lang="en-GB" b="0" i="0" dirty="0">
                <a:solidFill>
                  <a:srgbClr val="202122"/>
                </a:solidFill>
                <a:effectLst/>
                <a:latin typeface="Arial" panose="020B0604020202020204" pitchFamily="34" charset="0"/>
              </a:rPr>
              <a:t> </a:t>
            </a:r>
            <a:r>
              <a:rPr lang="en-GB" b="0" i="0" u="none" strike="noStrike" dirty="0">
                <a:solidFill>
                  <a:srgbClr val="0645AD"/>
                </a:solidFill>
                <a:effectLst/>
                <a:latin typeface="Arial" panose="020B0604020202020204" pitchFamily="34" charset="0"/>
                <a:hlinkClick r:id="rId9" tooltip="PID controller"/>
              </a:rPr>
              <a:t>PID controller</a:t>
            </a:r>
            <a:r>
              <a:rPr lang="en-GB" b="0" i="0" dirty="0">
                <a:solidFill>
                  <a:srgbClr val="202122"/>
                </a:solidFill>
                <a:effectLst/>
                <a:latin typeface="Arial" panose="020B0604020202020204" pitchFamily="34" charset="0"/>
              </a:rPr>
              <a:t>. It can be re-programmed, There are also auxiliary ADC and digital IO.</a:t>
            </a:r>
          </a:p>
          <a:p>
            <a:pPr algn="l"/>
            <a:r>
              <a:rPr lang="en-GB" b="0" i="0" dirty="0">
                <a:solidFill>
                  <a:srgbClr val="202122"/>
                </a:solidFill>
                <a:effectLst/>
                <a:latin typeface="Arial" panose="020B0604020202020204" pitchFamily="34" charset="0"/>
              </a:rPr>
              <a:t>It has </a:t>
            </a:r>
            <a:r>
              <a:rPr lang="en-GB" b="0" i="0" u="none" strike="noStrike" dirty="0">
                <a:solidFill>
                  <a:srgbClr val="0645AD"/>
                </a:solidFill>
                <a:effectLst/>
                <a:latin typeface="Arial" panose="020B0604020202020204" pitchFamily="34" charset="0"/>
              </a:rPr>
              <a:t>USB</a:t>
            </a:r>
            <a:r>
              <a:rPr lang="en-GB" b="0" i="0" dirty="0">
                <a:solidFill>
                  <a:srgbClr val="202122"/>
                </a:solidFill>
                <a:effectLst/>
                <a:latin typeface="Arial" panose="020B0604020202020204" pitchFamily="34" charset="0"/>
              </a:rPr>
              <a:t> port, </a:t>
            </a:r>
            <a:r>
              <a:rPr lang="en-GB" b="0" i="0" u="none" strike="noStrike" dirty="0">
                <a:solidFill>
                  <a:srgbClr val="0645AD"/>
                </a:solidFill>
                <a:effectLst/>
                <a:latin typeface="Arial" panose="020B0604020202020204" pitchFamily="34" charset="0"/>
                <a:hlinkClick r:id="rId10" tooltip="Wi-Fi"/>
              </a:rPr>
              <a:t>Wi-Fi</a:t>
            </a:r>
            <a:r>
              <a:rPr lang="en-GB" b="0" i="0" dirty="0">
                <a:solidFill>
                  <a:srgbClr val="202122"/>
                </a:solidFill>
                <a:effectLst/>
                <a:latin typeface="Arial" panose="020B0604020202020204" pitchFamily="34" charset="0"/>
              </a:rPr>
              <a:t>, </a:t>
            </a:r>
            <a:r>
              <a:rPr lang="en-GB" b="0" i="0" u="none" strike="noStrike" dirty="0">
                <a:solidFill>
                  <a:srgbClr val="0645AD"/>
                </a:solidFill>
                <a:effectLst/>
                <a:latin typeface="Arial" panose="020B0604020202020204" pitchFamily="34" charset="0"/>
                <a:hlinkClick r:id="rId11" tooltip="Ethernet"/>
              </a:rPr>
              <a:t>Ethernet</a:t>
            </a:r>
            <a:r>
              <a:rPr lang="en-GB" b="0" i="0" dirty="0">
                <a:solidFill>
                  <a:srgbClr val="202122"/>
                </a:solidFill>
                <a:effectLst/>
                <a:latin typeface="Arial" panose="020B0604020202020204" pitchFamily="34" charset="0"/>
              </a:rPr>
              <a:t> connector. Internally, it uses </a:t>
            </a:r>
            <a:r>
              <a:rPr lang="en-GB" b="0" i="0" u="none" strike="noStrike" dirty="0">
                <a:solidFill>
                  <a:srgbClr val="0645AD"/>
                </a:solidFill>
                <a:effectLst/>
                <a:latin typeface="Arial" panose="020B0604020202020204" pitchFamily="34" charset="0"/>
                <a:hlinkClick r:id="rId12" tooltip="Linux"/>
              </a:rPr>
              <a:t>Linux</a:t>
            </a:r>
            <a:r>
              <a:rPr lang="en-GB" b="0" i="0" dirty="0">
                <a:solidFill>
                  <a:srgbClr val="202122"/>
                </a:solidFill>
                <a:effectLst/>
                <a:latin typeface="Arial" panose="020B0604020202020204" pitchFamily="34" charset="0"/>
              </a:rPr>
              <a:t> as operating system. The mass storage device for the operating system is a </a:t>
            </a:r>
            <a:r>
              <a:rPr lang="en-GB" b="0" i="0" u="none" strike="noStrike" dirty="0">
                <a:solidFill>
                  <a:srgbClr val="0645AD"/>
                </a:solidFill>
                <a:effectLst/>
                <a:latin typeface="Arial" panose="020B0604020202020204" pitchFamily="34" charset="0"/>
                <a:hlinkClick r:id="rId13" tooltip="Micro-SD"/>
              </a:rPr>
              <a:t>micro-SD</a:t>
            </a:r>
            <a:r>
              <a:rPr lang="en-GB" b="0" i="0" dirty="0">
                <a:solidFill>
                  <a:srgbClr val="202122"/>
                </a:solidFill>
                <a:effectLst/>
                <a:latin typeface="Arial" panose="020B0604020202020204" pitchFamily="34" charset="0"/>
              </a:rPr>
              <a:t> card. We used an ultrasonic sensor SRF02 which is connected to the Red Pitaya in I2C mode. We will discuss about I2C in coming slides</a:t>
            </a:r>
          </a:p>
          <a:p>
            <a:endParaRPr lang="en-US" dirty="0"/>
          </a:p>
        </p:txBody>
      </p:sp>
      <p:sp>
        <p:nvSpPr>
          <p:cNvPr id="4" name="Slide Number Placeholder 3"/>
          <p:cNvSpPr>
            <a:spLocks noGrp="1"/>
          </p:cNvSpPr>
          <p:nvPr>
            <p:ph type="sldNum" sz="quarter" idx="5"/>
          </p:nvPr>
        </p:nvSpPr>
        <p:spPr/>
        <p:txBody>
          <a:bodyPr/>
          <a:lstStyle/>
          <a:p>
            <a:fld id="{2499F873-7501-482E-8D7C-B15B2CB43BEF}" type="slidenum">
              <a:rPr lang="en-GB" smtClean="0"/>
              <a:t>7</a:t>
            </a:fld>
            <a:endParaRPr lang="en-GB"/>
          </a:p>
        </p:txBody>
      </p:sp>
    </p:spTree>
    <p:extLst>
      <p:ext uri="{BB962C8B-B14F-4D97-AF65-F5344CB8AC3E}">
        <p14:creationId xmlns:p14="http://schemas.microsoft.com/office/powerpoint/2010/main" val="302562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it in I2C mode of communication. In which case the mode pin must be disconnected. Only 2 pins will be used SDA and SDL. SDA is for the serial DATA and SDL is for serial Clock.</a:t>
            </a:r>
          </a:p>
        </p:txBody>
      </p:sp>
      <p:sp>
        <p:nvSpPr>
          <p:cNvPr id="4" name="Slide Number Placeholder 3"/>
          <p:cNvSpPr>
            <a:spLocks noGrp="1"/>
          </p:cNvSpPr>
          <p:nvPr>
            <p:ph type="sldNum" sz="quarter" idx="5"/>
          </p:nvPr>
        </p:nvSpPr>
        <p:spPr/>
        <p:txBody>
          <a:bodyPr/>
          <a:lstStyle/>
          <a:p>
            <a:fld id="{2499F873-7501-482E-8D7C-B15B2CB43BEF}" type="slidenum">
              <a:rPr lang="en-GB" smtClean="0"/>
              <a:t>8</a:t>
            </a:fld>
            <a:endParaRPr lang="en-GB"/>
          </a:p>
        </p:txBody>
      </p:sp>
    </p:spTree>
    <p:extLst>
      <p:ext uri="{BB962C8B-B14F-4D97-AF65-F5344CB8AC3E}">
        <p14:creationId xmlns:p14="http://schemas.microsoft.com/office/powerpoint/2010/main" val="3580184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beam pattern of Ultrasonic Range finder. As we can see that directly in front of sensor it can detect objects with in a range of 2.5 meter but to the sides of it the Range of detection decreases.</a:t>
            </a:r>
          </a:p>
        </p:txBody>
      </p:sp>
      <p:sp>
        <p:nvSpPr>
          <p:cNvPr id="4" name="Slide Number Placeholder 3"/>
          <p:cNvSpPr>
            <a:spLocks noGrp="1"/>
          </p:cNvSpPr>
          <p:nvPr>
            <p:ph type="sldNum" sz="quarter" idx="5"/>
          </p:nvPr>
        </p:nvSpPr>
        <p:spPr/>
        <p:txBody>
          <a:bodyPr/>
          <a:lstStyle/>
          <a:p>
            <a:fld id="{2499F873-7501-482E-8D7C-B15B2CB43BEF}" type="slidenum">
              <a:rPr lang="en-GB" smtClean="0"/>
              <a:t>9</a:t>
            </a:fld>
            <a:endParaRPr lang="en-GB"/>
          </a:p>
        </p:txBody>
      </p:sp>
    </p:spTree>
    <p:extLst>
      <p:ext uri="{BB962C8B-B14F-4D97-AF65-F5344CB8AC3E}">
        <p14:creationId xmlns:p14="http://schemas.microsoft.com/office/powerpoint/2010/main" val="648154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C121DF-A8C0-4560-B1CB-82838386A2F4}" type="datetimeFigureOut">
              <a:rPr lang="en-GB" smtClean="0"/>
              <a:t>15/11/2021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9EFF1EE-546A-4285-8D94-1F513D36B833}" type="slidenum">
              <a:rPr lang="en-GB" smtClean="0"/>
              <a:t>‹#›</a:t>
            </a:fld>
            <a:endParaRPr lang="en-GB" dirty="0"/>
          </a:p>
        </p:txBody>
      </p:sp>
    </p:spTree>
    <p:extLst>
      <p:ext uri="{BB962C8B-B14F-4D97-AF65-F5344CB8AC3E}">
        <p14:creationId xmlns:p14="http://schemas.microsoft.com/office/powerpoint/2010/main" val="1778990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C121DF-A8C0-4560-B1CB-82838386A2F4}" type="datetimeFigureOut">
              <a:rPr lang="en-GB" smtClean="0"/>
              <a:t>15/11/2021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9EFF1EE-546A-4285-8D94-1F513D36B833}" type="slidenum">
              <a:rPr lang="en-GB" smtClean="0"/>
              <a:t>‹#›</a:t>
            </a:fld>
            <a:endParaRPr lang="en-GB" dirty="0"/>
          </a:p>
        </p:txBody>
      </p:sp>
    </p:spTree>
    <p:extLst>
      <p:ext uri="{BB962C8B-B14F-4D97-AF65-F5344CB8AC3E}">
        <p14:creationId xmlns:p14="http://schemas.microsoft.com/office/powerpoint/2010/main" val="2461360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C121DF-A8C0-4560-B1CB-82838386A2F4}" type="datetimeFigureOut">
              <a:rPr lang="en-GB" smtClean="0"/>
              <a:t>15/11/2021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9EFF1EE-546A-4285-8D94-1F513D36B833}" type="slidenum">
              <a:rPr lang="en-GB" smtClean="0"/>
              <a:t>‹#›</a:t>
            </a:fld>
            <a:endParaRPr lang="en-GB"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24346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7C121DF-A8C0-4560-B1CB-82838386A2F4}" type="datetimeFigureOut">
              <a:rPr lang="en-GB" smtClean="0"/>
              <a:t>15/11/2021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9EFF1EE-546A-4285-8D94-1F513D36B833}" type="slidenum">
              <a:rPr lang="en-GB" smtClean="0"/>
              <a:t>‹#›</a:t>
            </a:fld>
            <a:endParaRPr lang="en-GB" dirty="0"/>
          </a:p>
        </p:txBody>
      </p:sp>
    </p:spTree>
    <p:extLst>
      <p:ext uri="{BB962C8B-B14F-4D97-AF65-F5344CB8AC3E}">
        <p14:creationId xmlns:p14="http://schemas.microsoft.com/office/powerpoint/2010/main" val="3644174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7C121DF-A8C0-4560-B1CB-82838386A2F4}" type="datetimeFigureOut">
              <a:rPr lang="en-GB" smtClean="0"/>
              <a:t>15/11/2021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9EFF1EE-546A-4285-8D94-1F513D36B833}" type="slidenum">
              <a:rPr lang="en-GB" smtClean="0"/>
              <a:t>‹#›</a:t>
            </a:fld>
            <a:endParaRPr lang="en-GB"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05226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7C121DF-A8C0-4560-B1CB-82838386A2F4}" type="datetimeFigureOut">
              <a:rPr lang="en-GB" smtClean="0"/>
              <a:t>15/11/2021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9EFF1EE-546A-4285-8D94-1F513D36B833}" type="slidenum">
              <a:rPr lang="en-GB" smtClean="0"/>
              <a:t>‹#›</a:t>
            </a:fld>
            <a:endParaRPr lang="en-GB" dirty="0"/>
          </a:p>
        </p:txBody>
      </p:sp>
    </p:spTree>
    <p:extLst>
      <p:ext uri="{BB962C8B-B14F-4D97-AF65-F5344CB8AC3E}">
        <p14:creationId xmlns:p14="http://schemas.microsoft.com/office/powerpoint/2010/main" val="1683835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C121DF-A8C0-4560-B1CB-82838386A2F4}" type="datetimeFigureOut">
              <a:rPr lang="en-GB" smtClean="0"/>
              <a:t>15/11/2021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9EFF1EE-546A-4285-8D94-1F513D36B833}" type="slidenum">
              <a:rPr lang="en-GB" smtClean="0"/>
              <a:t>‹#›</a:t>
            </a:fld>
            <a:endParaRPr lang="en-GB" dirty="0"/>
          </a:p>
        </p:txBody>
      </p:sp>
    </p:spTree>
    <p:extLst>
      <p:ext uri="{BB962C8B-B14F-4D97-AF65-F5344CB8AC3E}">
        <p14:creationId xmlns:p14="http://schemas.microsoft.com/office/powerpoint/2010/main" val="3336687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C121DF-A8C0-4560-B1CB-82838386A2F4}" type="datetimeFigureOut">
              <a:rPr lang="en-GB" smtClean="0"/>
              <a:t>15/11/2021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9EFF1EE-546A-4285-8D94-1F513D36B833}" type="slidenum">
              <a:rPr lang="en-GB" smtClean="0"/>
              <a:t>‹#›</a:t>
            </a:fld>
            <a:endParaRPr lang="en-GB" dirty="0"/>
          </a:p>
        </p:txBody>
      </p:sp>
    </p:spTree>
    <p:extLst>
      <p:ext uri="{BB962C8B-B14F-4D97-AF65-F5344CB8AC3E}">
        <p14:creationId xmlns:p14="http://schemas.microsoft.com/office/powerpoint/2010/main" val="2667816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C121DF-A8C0-4560-B1CB-82838386A2F4}" type="datetimeFigureOut">
              <a:rPr lang="en-GB" smtClean="0"/>
              <a:t>15/11/2021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9EFF1EE-546A-4285-8D94-1F513D36B833}" type="slidenum">
              <a:rPr lang="en-GB" smtClean="0"/>
              <a:t>‹#›</a:t>
            </a:fld>
            <a:endParaRPr lang="en-GB" dirty="0"/>
          </a:p>
        </p:txBody>
      </p:sp>
    </p:spTree>
    <p:extLst>
      <p:ext uri="{BB962C8B-B14F-4D97-AF65-F5344CB8AC3E}">
        <p14:creationId xmlns:p14="http://schemas.microsoft.com/office/powerpoint/2010/main" val="2330937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C121DF-A8C0-4560-B1CB-82838386A2F4}" type="datetimeFigureOut">
              <a:rPr lang="en-GB" smtClean="0"/>
              <a:t>15/11/2021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9EFF1EE-546A-4285-8D94-1F513D36B833}" type="slidenum">
              <a:rPr lang="en-GB" smtClean="0"/>
              <a:t>‹#›</a:t>
            </a:fld>
            <a:endParaRPr lang="en-GB" dirty="0"/>
          </a:p>
        </p:txBody>
      </p:sp>
    </p:spTree>
    <p:extLst>
      <p:ext uri="{BB962C8B-B14F-4D97-AF65-F5344CB8AC3E}">
        <p14:creationId xmlns:p14="http://schemas.microsoft.com/office/powerpoint/2010/main" val="500910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C121DF-A8C0-4560-B1CB-82838386A2F4}" type="datetimeFigureOut">
              <a:rPr lang="en-GB" smtClean="0"/>
              <a:t>15/11/2021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9EFF1EE-546A-4285-8D94-1F513D36B833}" type="slidenum">
              <a:rPr lang="en-GB" smtClean="0"/>
              <a:t>‹#›</a:t>
            </a:fld>
            <a:endParaRPr lang="en-GB" dirty="0"/>
          </a:p>
        </p:txBody>
      </p:sp>
    </p:spTree>
    <p:extLst>
      <p:ext uri="{BB962C8B-B14F-4D97-AF65-F5344CB8AC3E}">
        <p14:creationId xmlns:p14="http://schemas.microsoft.com/office/powerpoint/2010/main" val="4008803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C121DF-A8C0-4560-B1CB-82838386A2F4}" type="datetimeFigureOut">
              <a:rPr lang="en-GB" smtClean="0"/>
              <a:t>15/11/2021</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9EFF1EE-546A-4285-8D94-1F513D36B833}" type="slidenum">
              <a:rPr lang="en-GB" smtClean="0"/>
              <a:t>‹#›</a:t>
            </a:fld>
            <a:endParaRPr lang="en-GB" dirty="0"/>
          </a:p>
        </p:txBody>
      </p:sp>
    </p:spTree>
    <p:extLst>
      <p:ext uri="{BB962C8B-B14F-4D97-AF65-F5344CB8AC3E}">
        <p14:creationId xmlns:p14="http://schemas.microsoft.com/office/powerpoint/2010/main" val="3568192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C121DF-A8C0-4560-B1CB-82838386A2F4}" type="datetimeFigureOut">
              <a:rPr lang="en-GB" smtClean="0"/>
              <a:t>15/11/2021</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9EFF1EE-546A-4285-8D94-1F513D36B833}" type="slidenum">
              <a:rPr lang="en-GB" smtClean="0"/>
              <a:t>‹#›</a:t>
            </a:fld>
            <a:endParaRPr lang="en-GB" dirty="0"/>
          </a:p>
        </p:txBody>
      </p:sp>
    </p:spTree>
    <p:extLst>
      <p:ext uri="{BB962C8B-B14F-4D97-AF65-F5344CB8AC3E}">
        <p14:creationId xmlns:p14="http://schemas.microsoft.com/office/powerpoint/2010/main" val="2706002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121DF-A8C0-4560-B1CB-82838386A2F4}" type="datetimeFigureOut">
              <a:rPr lang="en-GB" smtClean="0"/>
              <a:t>15/11/2021</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9EFF1EE-546A-4285-8D94-1F513D36B833}" type="slidenum">
              <a:rPr lang="en-GB" smtClean="0"/>
              <a:t>‹#›</a:t>
            </a:fld>
            <a:endParaRPr lang="en-GB" dirty="0"/>
          </a:p>
        </p:txBody>
      </p:sp>
    </p:spTree>
    <p:extLst>
      <p:ext uri="{BB962C8B-B14F-4D97-AF65-F5344CB8AC3E}">
        <p14:creationId xmlns:p14="http://schemas.microsoft.com/office/powerpoint/2010/main" val="2575065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C121DF-A8C0-4560-B1CB-82838386A2F4}" type="datetimeFigureOut">
              <a:rPr lang="en-GB" smtClean="0"/>
              <a:t>15/11/2021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9EFF1EE-546A-4285-8D94-1F513D36B833}" type="slidenum">
              <a:rPr lang="en-GB" smtClean="0"/>
              <a:t>‹#›</a:t>
            </a:fld>
            <a:endParaRPr lang="en-GB" dirty="0"/>
          </a:p>
        </p:txBody>
      </p:sp>
    </p:spTree>
    <p:extLst>
      <p:ext uri="{BB962C8B-B14F-4D97-AF65-F5344CB8AC3E}">
        <p14:creationId xmlns:p14="http://schemas.microsoft.com/office/powerpoint/2010/main" val="3672318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C121DF-A8C0-4560-B1CB-82838386A2F4}" type="datetimeFigureOut">
              <a:rPr lang="en-GB" smtClean="0"/>
              <a:t>15/11/2021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9EFF1EE-546A-4285-8D94-1F513D36B833}" type="slidenum">
              <a:rPr lang="en-GB" smtClean="0"/>
              <a:t>‹#›</a:t>
            </a:fld>
            <a:endParaRPr lang="en-GB" dirty="0"/>
          </a:p>
        </p:txBody>
      </p:sp>
    </p:spTree>
    <p:extLst>
      <p:ext uri="{BB962C8B-B14F-4D97-AF65-F5344CB8AC3E}">
        <p14:creationId xmlns:p14="http://schemas.microsoft.com/office/powerpoint/2010/main" val="503852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7C121DF-A8C0-4560-B1CB-82838386A2F4}" type="datetimeFigureOut">
              <a:rPr lang="en-GB" smtClean="0"/>
              <a:t>15/11/2021</a:t>
            </a:fld>
            <a:endParaRPr lang="en-GB"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9EFF1EE-546A-4285-8D94-1F513D36B833}" type="slidenum">
              <a:rPr lang="en-GB" smtClean="0"/>
              <a:t>‹#›</a:t>
            </a:fld>
            <a:endParaRPr lang="en-GB" dirty="0"/>
          </a:p>
        </p:txBody>
      </p:sp>
    </p:spTree>
    <p:extLst>
      <p:ext uri="{BB962C8B-B14F-4D97-AF65-F5344CB8AC3E}">
        <p14:creationId xmlns:p14="http://schemas.microsoft.com/office/powerpoint/2010/main" val="27530278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4773F-7EA5-42AC-AFD9-7E9C3A897023}"/>
              </a:ext>
            </a:extLst>
          </p:cNvPr>
          <p:cNvSpPr>
            <a:spLocks noGrp="1"/>
          </p:cNvSpPr>
          <p:nvPr>
            <p:ph type="ctrTitle"/>
          </p:nvPr>
        </p:nvSpPr>
        <p:spPr>
          <a:xfrm>
            <a:off x="1863269" y="1199407"/>
            <a:ext cx="9144000" cy="5074783"/>
          </a:xfrm>
        </p:spPr>
        <p:txBody>
          <a:bodyPr>
            <a:noAutofit/>
          </a:bodyPr>
          <a:lstStyle/>
          <a:p>
            <a:pPr algn="ctr" rtl="1"/>
            <a:br>
              <a:rPr lang="de-DE" sz="4000" dirty="0"/>
            </a:br>
            <a:br>
              <a:rPr lang="de-DE" sz="4000" dirty="0"/>
            </a:br>
            <a:br>
              <a:rPr lang="de-DE" sz="4000" dirty="0"/>
            </a:br>
            <a:br>
              <a:rPr lang="de-DE" sz="4000" dirty="0"/>
            </a:br>
            <a:br>
              <a:rPr lang="de-DE" sz="4000" dirty="0"/>
            </a:br>
            <a:r>
              <a:rPr lang="en-US" sz="4400" b="1" dirty="0"/>
              <a:t>RP-US-C Sensor Application for Autonomous Illumination Control</a:t>
            </a:r>
            <a:br>
              <a:rPr lang="en-US" sz="4000" dirty="0"/>
            </a:br>
            <a:br>
              <a:rPr lang="en-US" sz="3200" dirty="0"/>
            </a:br>
            <a:r>
              <a:rPr lang="en-US" sz="3200" dirty="0"/>
              <a:t>Master Thesis</a:t>
            </a:r>
            <a:br>
              <a:rPr lang="en-US" sz="3200" dirty="0"/>
            </a:br>
            <a:br>
              <a:rPr lang="en-US" sz="3200" dirty="0"/>
            </a:br>
            <a:r>
              <a:rPr lang="en-US" sz="2400" dirty="0"/>
              <a:t>under the guidance of</a:t>
            </a:r>
            <a:br>
              <a:rPr lang="en-US" sz="2400" dirty="0"/>
            </a:br>
            <a:r>
              <a:rPr lang="en-US" sz="2400" dirty="0"/>
              <a:t>Dr. Prof. Peter </a:t>
            </a:r>
            <a:r>
              <a:rPr lang="en-US" sz="2400" dirty="0" err="1"/>
              <a:t>Nauth</a:t>
            </a:r>
            <a:r>
              <a:rPr lang="en-US" sz="2400" dirty="0"/>
              <a:t> and Dr. Prof. Andreas </a:t>
            </a:r>
            <a:r>
              <a:rPr lang="en-US" sz="2400" dirty="0" err="1"/>
              <a:t>Pech</a:t>
            </a:r>
            <a:br>
              <a:rPr lang="en-US" sz="4000" dirty="0"/>
            </a:br>
            <a:br>
              <a:rPr lang="en-US" sz="4000" dirty="0"/>
            </a:br>
            <a:r>
              <a:rPr lang="en-US" sz="3200" dirty="0"/>
              <a:t>Aamir Muhammad</a:t>
            </a:r>
            <a:br>
              <a:rPr lang="en-US" sz="4000" dirty="0"/>
            </a:br>
            <a:r>
              <a:rPr lang="en-US" sz="3200" dirty="0"/>
              <a:t>1272918</a:t>
            </a:r>
          </a:p>
        </p:txBody>
      </p:sp>
    </p:spTree>
    <p:extLst>
      <p:ext uri="{BB962C8B-B14F-4D97-AF65-F5344CB8AC3E}">
        <p14:creationId xmlns:p14="http://schemas.microsoft.com/office/powerpoint/2010/main" val="4123484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20FF-EFF7-4D51-8EA1-6ABD9CD158BC}"/>
              </a:ext>
            </a:extLst>
          </p:cNvPr>
          <p:cNvSpPr>
            <a:spLocks noGrp="1"/>
          </p:cNvSpPr>
          <p:nvPr>
            <p:ph type="title"/>
          </p:nvPr>
        </p:nvSpPr>
        <p:spPr>
          <a:xfrm>
            <a:off x="1640156" y="386632"/>
            <a:ext cx="8911687" cy="782659"/>
          </a:xfrm>
        </p:spPr>
        <p:txBody>
          <a:bodyPr/>
          <a:lstStyle/>
          <a:p>
            <a:r>
              <a:rPr lang="de-DE" dirty="0" err="1"/>
              <a:t>Ultrasonic</a:t>
            </a:r>
            <a:r>
              <a:rPr lang="de-DE" dirty="0"/>
              <a:t> Sensor</a:t>
            </a:r>
            <a:endParaRPr lang="en-GB" dirty="0"/>
          </a:p>
        </p:txBody>
      </p:sp>
      <p:sp>
        <p:nvSpPr>
          <p:cNvPr id="3" name="Content Placeholder 2">
            <a:extLst>
              <a:ext uri="{FF2B5EF4-FFF2-40B4-BE49-F238E27FC236}">
                <a16:creationId xmlns:a16="http://schemas.microsoft.com/office/drawing/2014/main" id="{013996CB-0D30-402A-BB70-36AA1B3D7741}"/>
              </a:ext>
            </a:extLst>
          </p:cNvPr>
          <p:cNvSpPr>
            <a:spLocks noGrp="1"/>
          </p:cNvSpPr>
          <p:nvPr>
            <p:ph idx="1"/>
          </p:nvPr>
        </p:nvSpPr>
        <p:spPr>
          <a:xfrm>
            <a:off x="1773286" y="1041007"/>
            <a:ext cx="9396462" cy="1587893"/>
          </a:xfrm>
        </p:spPr>
        <p:txBody>
          <a:bodyPr>
            <a:noAutofit/>
          </a:bodyPr>
          <a:lstStyle/>
          <a:p>
            <a:pPr marL="0" indent="0" algn="just">
              <a:lnSpc>
                <a:spcPct val="150000"/>
              </a:lnSpc>
              <a:buNone/>
            </a:pPr>
            <a:r>
              <a:rPr lang="en-GB" sz="2400" dirty="0"/>
              <a:t>Ultrasonic sensors use sound waves above the 20 kHz range to detect objects in proximity, similar to how bats use echolocation to </a:t>
            </a:r>
            <a:r>
              <a:rPr lang="en-GB" sz="2400" dirty="0" err="1"/>
              <a:t>maneuver</a:t>
            </a:r>
            <a:r>
              <a:rPr lang="en-GB" sz="2400" dirty="0"/>
              <a:t> without colliding into obstacles . </a:t>
            </a:r>
            <a:endParaRPr lang="en-GB" sz="2400" dirty="0">
              <a:solidFill>
                <a:srgbClr val="0070C0"/>
              </a:solidFill>
            </a:endParaRPr>
          </a:p>
        </p:txBody>
      </p:sp>
      <p:sp>
        <p:nvSpPr>
          <p:cNvPr id="4" name="TextBox 3">
            <a:extLst>
              <a:ext uri="{FF2B5EF4-FFF2-40B4-BE49-F238E27FC236}">
                <a16:creationId xmlns:a16="http://schemas.microsoft.com/office/drawing/2014/main" id="{25BC77E6-189F-4C9F-B00D-B8AB5324FAA4}"/>
              </a:ext>
            </a:extLst>
          </p:cNvPr>
          <p:cNvSpPr txBox="1"/>
          <p:nvPr/>
        </p:nvSpPr>
        <p:spPr>
          <a:xfrm>
            <a:off x="1640156" y="2939301"/>
            <a:ext cx="7567662" cy="646331"/>
          </a:xfrm>
          <a:prstGeom prst="rect">
            <a:avLst/>
          </a:prstGeom>
          <a:noFill/>
        </p:spPr>
        <p:txBody>
          <a:bodyPr wrap="square" rtlCol="0">
            <a:spAutoFit/>
          </a:bodyPr>
          <a:lstStyle/>
          <a:p>
            <a:r>
              <a:rPr lang="de-DE" sz="3600" dirty="0" err="1">
                <a:solidFill>
                  <a:schemeClr val="tx1">
                    <a:lumMod val="85000"/>
                    <a:lumOff val="15000"/>
                  </a:schemeClr>
                </a:solidFill>
                <a:latin typeface="+mj-lt"/>
                <a:ea typeface="+mj-ea"/>
                <a:cs typeface="+mj-cs"/>
              </a:rPr>
              <a:t>Principles</a:t>
            </a:r>
            <a:r>
              <a:rPr lang="de-DE" sz="3600" dirty="0">
                <a:solidFill>
                  <a:schemeClr val="tx1">
                    <a:lumMod val="85000"/>
                    <a:lumOff val="15000"/>
                  </a:schemeClr>
                </a:solidFill>
                <a:latin typeface="+mj-lt"/>
                <a:ea typeface="+mj-ea"/>
                <a:cs typeface="+mj-cs"/>
              </a:rPr>
              <a:t> </a:t>
            </a:r>
            <a:r>
              <a:rPr lang="de-DE" sz="3600" dirty="0" err="1">
                <a:solidFill>
                  <a:schemeClr val="tx1">
                    <a:lumMod val="85000"/>
                    <a:lumOff val="15000"/>
                  </a:schemeClr>
                </a:solidFill>
                <a:latin typeface="+mj-lt"/>
                <a:ea typeface="+mj-ea"/>
                <a:cs typeface="+mj-cs"/>
              </a:rPr>
              <a:t>of</a:t>
            </a:r>
            <a:r>
              <a:rPr lang="de-DE" sz="3600" dirty="0">
                <a:solidFill>
                  <a:schemeClr val="tx1">
                    <a:lumMod val="85000"/>
                    <a:lumOff val="15000"/>
                  </a:schemeClr>
                </a:solidFill>
                <a:latin typeface="+mj-lt"/>
                <a:ea typeface="+mj-ea"/>
                <a:cs typeface="+mj-cs"/>
              </a:rPr>
              <a:t> Ultrasound</a:t>
            </a:r>
            <a:endParaRPr lang="en-GB" sz="3600" dirty="0">
              <a:solidFill>
                <a:schemeClr val="tx1">
                  <a:lumMod val="85000"/>
                  <a:lumOff val="15000"/>
                </a:schemeClr>
              </a:solidFill>
              <a:latin typeface="+mj-lt"/>
              <a:ea typeface="+mj-ea"/>
              <a:cs typeface="+mj-cs"/>
            </a:endParaRPr>
          </a:p>
        </p:txBody>
      </p:sp>
      <p:sp>
        <p:nvSpPr>
          <p:cNvPr id="5" name="TextBox 4">
            <a:extLst>
              <a:ext uri="{FF2B5EF4-FFF2-40B4-BE49-F238E27FC236}">
                <a16:creationId xmlns:a16="http://schemas.microsoft.com/office/drawing/2014/main" id="{8BF83F42-5232-4AEE-A8D1-C387157B3270}"/>
              </a:ext>
            </a:extLst>
          </p:cNvPr>
          <p:cNvSpPr txBox="1"/>
          <p:nvPr/>
        </p:nvSpPr>
        <p:spPr>
          <a:xfrm>
            <a:off x="1773286" y="3879546"/>
            <a:ext cx="9256542" cy="2238113"/>
          </a:xfrm>
          <a:prstGeom prst="rect">
            <a:avLst/>
          </a:prstGeom>
          <a:noFill/>
        </p:spPr>
        <p:txBody>
          <a:bodyPr wrap="square" rtlCol="0">
            <a:spAutoFit/>
          </a:bodyPr>
          <a:lstStyle/>
          <a:p>
            <a:pPr algn="just">
              <a:lnSpc>
                <a:spcPct val="150000"/>
              </a:lnSpc>
            </a:pPr>
            <a:r>
              <a:rPr lang="en-GB" sz="2400" dirty="0"/>
              <a:t>Ultrasonic sensors can measure distance and detect the presence of an object without making physical contact.</a:t>
            </a:r>
          </a:p>
          <a:p>
            <a:pPr algn="just">
              <a:lnSpc>
                <a:spcPct val="150000"/>
              </a:lnSpc>
            </a:pPr>
            <a:r>
              <a:rPr lang="en-GB" sz="2400" dirty="0">
                <a:solidFill>
                  <a:schemeClr val="tx1">
                    <a:lumMod val="75000"/>
                    <a:lumOff val="25000"/>
                  </a:schemeClr>
                </a:solidFill>
              </a:rPr>
              <a:t>Effective Range – between few </a:t>
            </a:r>
            <a:r>
              <a:rPr lang="en-GB" sz="2400" dirty="0" err="1">
                <a:solidFill>
                  <a:schemeClr val="tx1">
                    <a:lumMod val="75000"/>
                    <a:lumOff val="25000"/>
                  </a:schemeClr>
                </a:solidFill>
              </a:rPr>
              <a:t>centimeter</a:t>
            </a:r>
            <a:r>
              <a:rPr lang="en-GB" sz="2400" dirty="0">
                <a:solidFill>
                  <a:schemeClr val="tx1">
                    <a:lumMod val="75000"/>
                    <a:lumOff val="25000"/>
                  </a:schemeClr>
                </a:solidFill>
              </a:rPr>
              <a:t> up to several meters.</a:t>
            </a:r>
          </a:p>
        </p:txBody>
      </p:sp>
    </p:spTree>
    <p:extLst>
      <p:ext uri="{BB962C8B-B14F-4D97-AF65-F5344CB8AC3E}">
        <p14:creationId xmlns:p14="http://schemas.microsoft.com/office/powerpoint/2010/main" val="3990582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C8B07847-FBBE-47C0-B673-6A13FA479A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7342" y="573432"/>
            <a:ext cx="6384244" cy="3341087"/>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D41C7E-634B-4C3D-A414-A75D61D93F78}"/>
                  </a:ext>
                </a:extLst>
              </p:cNvPr>
              <p:cNvSpPr txBox="1"/>
              <p:nvPr/>
            </p:nvSpPr>
            <p:spPr>
              <a:xfrm>
                <a:off x="2057400" y="4425043"/>
                <a:ext cx="8850086" cy="2484398"/>
              </a:xfrm>
              <a:prstGeom prst="rect">
                <a:avLst/>
              </a:prstGeom>
              <a:noFill/>
            </p:spPr>
            <p:txBody>
              <a:bodyPr wrap="square" rtlCol="0">
                <a:spAutoFit/>
              </a:bodyPr>
              <a:lstStyle/>
              <a:p>
                <a:pPr algn="just"/>
                <a:r>
                  <a:rPr lang="en-GB" sz="2400" dirty="0"/>
                  <a:t>The ultrasonic sensor (or transducer) generates and emits ultrasonic pulses that are reflected back towards the sensor by an object that is within the field of view of the sensor.</a:t>
                </a:r>
              </a:p>
              <a:p>
                <a:pPr/>
                <a14:m>
                  <m:oMathPara xmlns:m="http://schemas.openxmlformats.org/officeDocument/2006/math">
                    <m:oMathParaPr>
                      <m:jc m:val="centerGroup"/>
                    </m:oMathParaPr>
                    <m:oMath xmlns:m="http://schemas.openxmlformats.org/officeDocument/2006/math">
                      <m:sSub>
                        <m:sSubPr>
                          <m:ctrlPr>
                            <a:rPr lang="en-GB" sz="2400" i="1" smtClean="0">
                              <a:effectLst/>
                              <a:latin typeface="Cambria Math" panose="02040503050406030204" pitchFamily="18" charset="0"/>
                            </a:rPr>
                          </m:ctrlPr>
                        </m:sSubPr>
                        <m:e>
                          <m:r>
                            <a:rPr lang="en-US" sz="1800" i="1">
                              <a:effectLst/>
                              <a:latin typeface="Cambria Math" panose="02040503050406030204" pitchFamily="18" charset="0"/>
                              <a:ea typeface="Georgia" panose="02040502050405020303" pitchFamily="18" charset="0"/>
                              <a:cs typeface="Georgia" panose="02040502050405020303" pitchFamily="18" charset="0"/>
                            </a:rPr>
                            <m:t>𝑑</m:t>
                          </m:r>
                        </m:e>
                        <m:sub>
                          <m:r>
                            <a:rPr lang="en-US" sz="1800" i="1">
                              <a:effectLst/>
                              <a:latin typeface="Cambria Math" panose="02040503050406030204" pitchFamily="18" charset="0"/>
                              <a:ea typeface="Georgia" panose="02040502050405020303" pitchFamily="18" charset="0"/>
                              <a:cs typeface="Georgia" panose="02040502050405020303" pitchFamily="18" charset="0"/>
                            </a:rPr>
                            <m:t>𝑂𝑛𝑒</m:t>
                          </m:r>
                          <m:r>
                            <a:rPr lang="en-US" sz="1800">
                              <a:effectLst/>
                              <a:latin typeface="Cambria Math" panose="02040503050406030204" pitchFamily="18" charset="0"/>
                              <a:ea typeface="Georgia" panose="02040502050405020303" pitchFamily="18" charset="0"/>
                              <a:cs typeface="Georgia" panose="02040502050405020303" pitchFamily="18" charset="0"/>
                            </a:rPr>
                            <m:t> </m:t>
                          </m:r>
                          <m:r>
                            <a:rPr lang="en-US" sz="1800" i="1">
                              <a:effectLst/>
                              <a:latin typeface="Cambria Math" panose="02040503050406030204" pitchFamily="18" charset="0"/>
                              <a:ea typeface="Georgia" panose="02040502050405020303" pitchFamily="18" charset="0"/>
                              <a:cs typeface="Georgia" panose="02040502050405020303" pitchFamily="18" charset="0"/>
                            </a:rPr>
                            <m:t>𝑊𝑎𝑦</m:t>
                          </m:r>
                        </m:sub>
                      </m:sSub>
                      <m:r>
                        <a:rPr lang="en-US" sz="1800">
                          <a:effectLst/>
                          <a:latin typeface="Cambria Math" panose="02040503050406030204" pitchFamily="18" charset="0"/>
                          <a:ea typeface="Georgia" panose="02040502050405020303" pitchFamily="18" charset="0"/>
                          <a:cs typeface="Georgia" panose="02040502050405020303" pitchFamily="18" charset="0"/>
                        </a:rPr>
                        <m:t>= </m:t>
                      </m:r>
                      <m:f>
                        <m:fPr>
                          <m:ctrlPr>
                            <a:rPr lang="en-GB" sz="2400" i="1">
                              <a:effectLst/>
                              <a:latin typeface="Cambria Math" panose="02040503050406030204" pitchFamily="18" charset="0"/>
                            </a:rPr>
                          </m:ctrlPr>
                        </m:fPr>
                        <m:num>
                          <m:sSub>
                            <m:sSubPr>
                              <m:ctrlPr>
                                <a:rPr lang="en-GB" sz="2400" i="1">
                                  <a:effectLst/>
                                  <a:latin typeface="Cambria Math" panose="02040503050406030204" pitchFamily="18" charset="0"/>
                                </a:rPr>
                              </m:ctrlPr>
                            </m:sSubPr>
                            <m:e>
                              <m:r>
                                <a:rPr lang="en-US" sz="1800" i="1">
                                  <a:effectLst/>
                                  <a:latin typeface="Cambria Math" panose="02040503050406030204" pitchFamily="18" charset="0"/>
                                  <a:ea typeface="Georgia" panose="02040502050405020303" pitchFamily="18" charset="0"/>
                                  <a:cs typeface="Georgia" panose="02040502050405020303" pitchFamily="18" charset="0"/>
                                </a:rPr>
                                <m:t>𝑡</m:t>
                              </m:r>
                            </m:e>
                            <m:sub>
                              <m:r>
                                <a:rPr lang="en-US" sz="1800" i="1">
                                  <a:effectLst/>
                                  <a:latin typeface="Cambria Math" panose="02040503050406030204" pitchFamily="18" charset="0"/>
                                  <a:ea typeface="Georgia" panose="02040502050405020303" pitchFamily="18" charset="0"/>
                                  <a:cs typeface="Georgia" panose="02040502050405020303" pitchFamily="18" charset="0"/>
                                </a:rPr>
                                <m:t>𝑅𝑜𝑢𝑛𝑑</m:t>
                              </m:r>
                              <m:r>
                                <a:rPr lang="en-US" sz="1800">
                                  <a:effectLst/>
                                  <a:latin typeface="Cambria Math" panose="02040503050406030204" pitchFamily="18" charset="0"/>
                                  <a:ea typeface="Georgia" panose="02040502050405020303" pitchFamily="18" charset="0"/>
                                  <a:cs typeface="Georgia" panose="02040502050405020303" pitchFamily="18" charset="0"/>
                                </a:rPr>
                                <m:t> </m:t>
                              </m:r>
                              <m:r>
                                <a:rPr lang="en-US" sz="1800" i="1">
                                  <a:effectLst/>
                                  <a:latin typeface="Cambria Math" panose="02040503050406030204" pitchFamily="18" charset="0"/>
                                  <a:ea typeface="Georgia" panose="02040502050405020303" pitchFamily="18" charset="0"/>
                                  <a:cs typeface="Georgia" panose="02040502050405020303" pitchFamily="18" charset="0"/>
                                </a:rPr>
                                <m:t>𝑇𝑟𝑖𝑝</m:t>
                              </m:r>
                            </m:sub>
                          </m:sSub>
                          <m:r>
                            <a:rPr lang="en-US" sz="1800">
                              <a:effectLst/>
                              <a:latin typeface="Cambria Math" panose="02040503050406030204" pitchFamily="18" charset="0"/>
                              <a:ea typeface="Georgia" panose="02040502050405020303" pitchFamily="18" charset="0"/>
                              <a:cs typeface="Georgia" panose="02040502050405020303" pitchFamily="18" charset="0"/>
                            </a:rPr>
                            <m:t> × </m:t>
                          </m:r>
                          <m:sSub>
                            <m:sSubPr>
                              <m:ctrlPr>
                                <a:rPr lang="en-GB" sz="2400" i="1">
                                  <a:effectLst/>
                                  <a:latin typeface="Cambria Math" panose="02040503050406030204" pitchFamily="18" charset="0"/>
                                </a:rPr>
                              </m:ctrlPr>
                            </m:sSubPr>
                            <m:e>
                              <m:r>
                                <a:rPr lang="en-US" sz="1800" i="1">
                                  <a:effectLst/>
                                  <a:latin typeface="Cambria Math" panose="02040503050406030204" pitchFamily="18" charset="0"/>
                                  <a:ea typeface="Georgia" panose="02040502050405020303" pitchFamily="18" charset="0"/>
                                  <a:cs typeface="Georgia" panose="02040502050405020303" pitchFamily="18" charset="0"/>
                                </a:rPr>
                                <m:t>𝑉</m:t>
                              </m:r>
                            </m:e>
                            <m:sub>
                              <m:r>
                                <a:rPr lang="en-US" sz="1800" i="1">
                                  <a:effectLst/>
                                  <a:latin typeface="Cambria Math" panose="02040503050406030204" pitchFamily="18" charset="0"/>
                                  <a:ea typeface="Georgia" panose="02040502050405020303" pitchFamily="18" charset="0"/>
                                  <a:cs typeface="Georgia" panose="02040502050405020303" pitchFamily="18" charset="0"/>
                                </a:rPr>
                                <m:t>𝑆𝑜𝑢𝑛𝑑</m:t>
                              </m:r>
                            </m:sub>
                          </m:sSub>
                        </m:num>
                        <m:den>
                          <m:r>
                            <a:rPr lang="en-US" sz="1800">
                              <a:effectLst/>
                              <a:latin typeface="Cambria Math" panose="02040503050406030204" pitchFamily="18" charset="0"/>
                              <a:ea typeface="Georgia" panose="02040502050405020303" pitchFamily="18" charset="0"/>
                              <a:cs typeface="Georgia" panose="02040502050405020303" pitchFamily="18" charset="0"/>
                            </a:rPr>
                            <m:t>2</m:t>
                          </m:r>
                        </m:den>
                      </m:f>
                    </m:oMath>
                  </m:oMathPara>
                </a14:m>
                <a:endParaRPr lang="en-GB" sz="2400" dirty="0"/>
              </a:p>
              <a:p>
                <a:endParaRPr lang="en-US" dirty="0"/>
              </a:p>
            </p:txBody>
          </p:sp>
        </mc:Choice>
        <mc:Fallback xmlns="">
          <p:sp>
            <p:nvSpPr>
              <p:cNvPr id="6" name="TextBox 5">
                <a:extLst>
                  <a:ext uri="{FF2B5EF4-FFF2-40B4-BE49-F238E27FC236}">
                    <a16:creationId xmlns:a16="http://schemas.microsoft.com/office/drawing/2014/main" id="{8BD41C7E-634B-4C3D-A414-A75D61D93F78}"/>
                  </a:ext>
                </a:extLst>
              </p:cNvPr>
              <p:cNvSpPr txBox="1">
                <a:spLocks noRot="1" noChangeAspect="1" noMove="1" noResize="1" noEditPoints="1" noAdjustHandles="1" noChangeArrowheads="1" noChangeShapeType="1" noTextEdit="1"/>
              </p:cNvSpPr>
              <p:nvPr/>
            </p:nvSpPr>
            <p:spPr>
              <a:xfrm>
                <a:off x="2057400" y="4425043"/>
                <a:ext cx="8850086" cy="2484398"/>
              </a:xfrm>
              <a:prstGeom prst="rect">
                <a:avLst/>
              </a:prstGeom>
              <a:blipFill>
                <a:blip r:embed="rId4"/>
                <a:stretch>
                  <a:fillRect l="-1103" t="-1966" r="-1103"/>
                </a:stretch>
              </a:blipFill>
            </p:spPr>
            <p:txBody>
              <a:bodyPr/>
              <a:lstStyle/>
              <a:p>
                <a:r>
                  <a:rPr lang="en-US">
                    <a:noFill/>
                  </a:rPr>
                  <a:t> </a:t>
                </a:r>
              </a:p>
            </p:txBody>
          </p:sp>
        </mc:Fallback>
      </mc:AlternateContent>
    </p:spTree>
    <p:extLst>
      <p:ext uri="{BB962C8B-B14F-4D97-AF65-F5344CB8AC3E}">
        <p14:creationId xmlns:p14="http://schemas.microsoft.com/office/powerpoint/2010/main" val="2315511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2D67-C0F2-4087-AE6F-BC69B656D2B2}"/>
              </a:ext>
            </a:extLst>
          </p:cNvPr>
          <p:cNvSpPr>
            <a:spLocks noGrp="1"/>
          </p:cNvSpPr>
          <p:nvPr>
            <p:ph type="title"/>
          </p:nvPr>
        </p:nvSpPr>
        <p:spPr>
          <a:xfrm>
            <a:off x="1714501" y="624110"/>
            <a:ext cx="9790112" cy="731161"/>
          </a:xfrm>
        </p:spPr>
        <p:txBody>
          <a:bodyPr/>
          <a:lstStyle/>
          <a:p>
            <a:r>
              <a:rPr lang="en-GB" dirty="0"/>
              <a:t>Why Use Ultrasonic Sensing?</a:t>
            </a:r>
            <a:endParaRPr lang="en-US" dirty="0"/>
          </a:p>
        </p:txBody>
      </p:sp>
      <p:sp>
        <p:nvSpPr>
          <p:cNvPr id="3" name="Content Placeholder 2">
            <a:extLst>
              <a:ext uri="{FF2B5EF4-FFF2-40B4-BE49-F238E27FC236}">
                <a16:creationId xmlns:a16="http://schemas.microsoft.com/office/drawing/2014/main" id="{80873B91-D036-4E20-942C-801494679127}"/>
              </a:ext>
            </a:extLst>
          </p:cNvPr>
          <p:cNvSpPr>
            <a:spLocks noGrp="1"/>
          </p:cNvSpPr>
          <p:nvPr>
            <p:ph idx="1"/>
          </p:nvPr>
        </p:nvSpPr>
        <p:spPr>
          <a:xfrm>
            <a:off x="1714501" y="1540188"/>
            <a:ext cx="10042070" cy="5170855"/>
          </a:xfrm>
        </p:spPr>
        <p:txBody>
          <a:bodyPr>
            <a:normAutofit/>
          </a:bodyPr>
          <a:lstStyle/>
          <a:p>
            <a:pPr algn="just"/>
            <a:r>
              <a:rPr lang="en-US" sz="2400" dirty="0"/>
              <a:t>Can detect variety of materials, regardless of shape, transparency or color</a:t>
            </a:r>
          </a:p>
          <a:p>
            <a:pPr algn="just"/>
            <a:r>
              <a:rPr lang="en-US" sz="2400" dirty="0"/>
              <a:t>Only requirement the target material is a solid or liquid.</a:t>
            </a:r>
          </a:p>
          <a:p>
            <a:pPr algn="just"/>
            <a:r>
              <a:rPr lang="en-US" sz="2400" dirty="0"/>
              <a:t>This enable contactless detection of water, glass, wood, Sand and plastic etc.</a:t>
            </a:r>
          </a:p>
          <a:p>
            <a:pPr algn="just"/>
            <a:r>
              <a:rPr lang="en-US" sz="2400" dirty="0"/>
              <a:t>Optical sensing technologies where light is used instead of sound can be used but it has limitation to smoky and foggy  environments.</a:t>
            </a:r>
          </a:p>
          <a:p>
            <a:pPr algn="just"/>
            <a:r>
              <a:rPr lang="en-US" sz="2400" dirty="0"/>
              <a:t>Also light passes through the transparent materials.</a:t>
            </a:r>
          </a:p>
          <a:p>
            <a:pPr algn="just"/>
            <a:r>
              <a:rPr lang="en-US" sz="2400" dirty="0"/>
              <a:t>Radar and LIDAR based technologies are more expensive</a:t>
            </a:r>
          </a:p>
        </p:txBody>
      </p:sp>
    </p:spTree>
    <p:extLst>
      <p:ext uri="{BB962C8B-B14F-4D97-AF65-F5344CB8AC3E}">
        <p14:creationId xmlns:p14="http://schemas.microsoft.com/office/powerpoint/2010/main" val="2642439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0026A-5AFB-43EF-83BC-FC289522B9CF}"/>
              </a:ext>
            </a:extLst>
          </p:cNvPr>
          <p:cNvSpPr>
            <a:spLocks noGrp="1"/>
          </p:cNvSpPr>
          <p:nvPr>
            <p:ph type="title"/>
          </p:nvPr>
        </p:nvSpPr>
        <p:spPr>
          <a:xfrm>
            <a:off x="1926771" y="624110"/>
            <a:ext cx="9577841" cy="927104"/>
          </a:xfrm>
        </p:spPr>
        <p:txBody>
          <a:bodyPr/>
          <a:lstStyle/>
          <a:p>
            <a:r>
              <a:rPr lang="en-GB" dirty="0"/>
              <a:t>Typical Ultrasonic-Sensing Applications</a:t>
            </a:r>
            <a:endParaRPr lang="en-US" dirty="0"/>
          </a:p>
        </p:txBody>
      </p:sp>
      <p:sp>
        <p:nvSpPr>
          <p:cNvPr id="3" name="Content Placeholder 2">
            <a:extLst>
              <a:ext uri="{FF2B5EF4-FFF2-40B4-BE49-F238E27FC236}">
                <a16:creationId xmlns:a16="http://schemas.microsoft.com/office/drawing/2014/main" id="{EC97C0ED-6AE8-4457-BDE5-005CFF53E762}"/>
              </a:ext>
            </a:extLst>
          </p:cNvPr>
          <p:cNvSpPr>
            <a:spLocks noGrp="1"/>
          </p:cNvSpPr>
          <p:nvPr>
            <p:ph idx="1"/>
          </p:nvPr>
        </p:nvSpPr>
        <p:spPr>
          <a:xfrm>
            <a:off x="1616529" y="1436914"/>
            <a:ext cx="9888083" cy="5192486"/>
          </a:xfrm>
        </p:spPr>
        <p:txBody>
          <a:bodyPr>
            <a:noAutofit/>
          </a:bodyPr>
          <a:lstStyle/>
          <a:p>
            <a:pPr algn="just">
              <a:lnSpc>
                <a:spcPct val="150000"/>
              </a:lnSpc>
            </a:pPr>
            <a:r>
              <a:rPr lang="en-GB" sz="2400" b="1" dirty="0"/>
              <a:t>Ranging Measurement: </a:t>
            </a:r>
            <a:r>
              <a:rPr lang="en-GB" sz="2400" dirty="0"/>
              <a:t>Periodically records the distance of one or more objects moving to or from the sensor.</a:t>
            </a:r>
          </a:p>
          <a:p>
            <a:pPr algn="just">
              <a:lnSpc>
                <a:spcPct val="150000"/>
              </a:lnSpc>
            </a:pPr>
            <a:r>
              <a:rPr lang="en-GB" sz="2400" b="1" dirty="0"/>
              <a:t>Surface Type Detection: </a:t>
            </a:r>
            <a:r>
              <a:rPr lang="en-GB" sz="2400" dirty="0"/>
              <a:t>Using ultrasonic data material softness and hardness can be measured. Ultrasonic sound waves bounce off harder surfaces towards the transducer with fewer losses, which provides a stronger echo response in return. Softer objects, like foam and carpet, absorb many of the sound waves and provide a weaker echo response.</a:t>
            </a:r>
            <a:endParaRPr lang="en-US" sz="2400" dirty="0"/>
          </a:p>
        </p:txBody>
      </p:sp>
    </p:spTree>
    <p:extLst>
      <p:ext uri="{BB962C8B-B14F-4D97-AF65-F5344CB8AC3E}">
        <p14:creationId xmlns:p14="http://schemas.microsoft.com/office/powerpoint/2010/main" val="225509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6C7885D7-065A-4A36-9C6F-7307160D5C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6593" y="1175656"/>
            <a:ext cx="7958815" cy="4425043"/>
          </a:xfrm>
        </p:spPr>
      </p:pic>
      <p:sp>
        <p:nvSpPr>
          <p:cNvPr id="6" name="TextBox 5">
            <a:extLst>
              <a:ext uri="{FF2B5EF4-FFF2-40B4-BE49-F238E27FC236}">
                <a16:creationId xmlns:a16="http://schemas.microsoft.com/office/drawing/2014/main" id="{5203A2BC-F3B2-4821-9219-24EC51C63221}"/>
              </a:ext>
            </a:extLst>
          </p:cNvPr>
          <p:cNvSpPr txBox="1"/>
          <p:nvPr/>
        </p:nvSpPr>
        <p:spPr>
          <a:xfrm>
            <a:off x="1812471" y="5959929"/>
            <a:ext cx="8621486" cy="461665"/>
          </a:xfrm>
          <a:prstGeom prst="rect">
            <a:avLst/>
          </a:prstGeom>
          <a:noFill/>
        </p:spPr>
        <p:txBody>
          <a:bodyPr wrap="square" rtlCol="0">
            <a:spAutoFit/>
          </a:bodyPr>
          <a:lstStyle/>
          <a:p>
            <a:r>
              <a:rPr lang="en-US" sz="2400" dirty="0"/>
              <a:t>“Ultrasonic Sensing Basics”, Texas Instruments, 2019</a:t>
            </a:r>
          </a:p>
        </p:txBody>
      </p:sp>
    </p:spTree>
    <p:extLst>
      <p:ext uri="{BB962C8B-B14F-4D97-AF65-F5344CB8AC3E}">
        <p14:creationId xmlns:p14="http://schemas.microsoft.com/office/powerpoint/2010/main" val="4012148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7D6B2-69F4-49D3-BDDF-6CF20F940335}"/>
              </a:ext>
            </a:extLst>
          </p:cNvPr>
          <p:cNvSpPr>
            <a:spLocks noGrp="1"/>
          </p:cNvSpPr>
          <p:nvPr>
            <p:ph type="title"/>
          </p:nvPr>
        </p:nvSpPr>
        <p:spPr>
          <a:xfrm>
            <a:off x="1632857" y="215617"/>
            <a:ext cx="9871755" cy="731161"/>
          </a:xfrm>
        </p:spPr>
        <p:txBody>
          <a:bodyPr/>
          <a:lstStyle/>
          <a:p>
            <a:r>
              <a:rPr lang="en-US" dirty="0"/>
              <a:t>Used Software</a:t>
            </a:r>
          </a:p>
        </p:txBody>
      </p:sp>
      <p:sp>
        <p:nvSpPr>
          <p:cNvPr id="3" name="Content Placeholder 2">
            <a:extLst>
              <a:ext uri="{FF2B5EF4-FFF2-40B4-BE49-F238E27FC236}">
                <a16:creationId xmlns:a16="http://schemas.microsoft.com/office/drawing/2014/main" id="{A81447BB-85B0-4FCD-BE95-17B686718E0B}"/>
              </a:ext>
            </a:extLst>
          </p:cNvPr>
          <p:cNvSpPr>
            <a:spLocks noGrp="1"/>
          </p:cNvSpPr>
          <p:nvPr>
            <p:ph idx="1"/>
          </p:nvPr>
        </p:nvSpPr>
        <p:spPr>
          <a:xfrm>
            <a:off x="1638300" y="1072242"/>
            <a:ext cx="8915400" cy="4691743"/>
          </a:xfrm>
        </p:spPr>
        <p:txBody>
          <a:bodyPr>
            <a:normAutofit/>
          </a:bodyPr>
          <a:lstStyle/>
          <a:p>
            <a:pPr>
              <a:lnSpc>
                <a:spcPct val="200000"/>
              </a:lnSpc>
            </a:pPr>
            <a:r>
              <a:rPr lang="en-US" sz="2400" dirty="0"/>
              <a:t>MS Visual Studio 2019</a:t>
            </a:r>
          </a:p>
          <a:p>
            <a:pPr>
              <a:lnSpc>
                <a:spcPct val="200000"/>
              </a:lnSpc>
            </a:pPr>
            <a:r>
              <a:rPr lang="en-US" sz="2400" dirty="0"/>
              <a:t>UDP Client</a:t>
            </a:r>
          </a:p>
          <a:p>
            <a:pPr>
              <a:lnSpc>
                <a:spcPct val="200000"/>
              </a:lnSpc>
            </a:pPr>
            <a:r>
              <a:rPr lang="en-US" sz="2400" dirty="0"/>
              <a:t>Putty</a:t>
            </a:r>
          </a:p>
          <a:p>
            <a:pPr>
              <a:lnSpc>
                <a:spcPct val="200000"/>
              </a:lnSpc>
            </a:pPr>
            <a:r>
              <a:rPr lang="en-US" sz="2400" dirty="0"/>
              <a:t>WinSCP</a:t>
            </a:r>
          </a:p>
          <a:p>
            <a:pPr>
              <a:lnSpc>
                <a:spcPct val="200000"/>
              </a:lnSpc>
            </a:pPr>
            <a:r>
              <a:rPr lang="en-US" sz="2400" dirty="0"/>
              <a:t>Microsoft Excel</a:t>
            </a:r>
          </a:p>
        </p:txBody>
      </p:sp>
    </p:spTree>
    <p:extLst>
      <p:ext uri="{BB962C8B-B14F-4D97-AF65-F5344CB8AC3E}">
        <p14:creationId xmlns:p14="http://schemas.microsoft.com/office/powerpoint/2010/main" val="1211352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914F9-499C-42D3-8B7E-FBB26A71F4C0}"/>
              </a:ext>
            </a:extLst>
          </p:cNvPr>
          <p:cNvSpPr>
            <a:spLocks noGrp="1"/>
          </p:cNvSpPr>
          <p:nvPr>
            <p:ph type="title"/>
          </p:nvPr>
        </p:nvSpPr>
        <p:spPr>
          <a:xfrm>
            <a:off x="1665514" y="153434"/>
            <a:ext cx="9839098" cy="812804"/>
          </a:xfrm>
        </p:spPr>
        <p:txBody>
          <a:bodyPr/>
          <a:lstStyle/>
          <a:p>
            <a:r>
              <a:rPr lang="en-US" dirty="0"/>
              <a:t>I2C Protocol</a:t>
            </a:r>
          </a:p>
        </p:txBody>
      </p:sp>
      <p:sp>
        <p:nvSpPr>
          <p:cNvPr id="3" name="Content Placeholder 2">
            <a:extLst>
              <a:ext uri="{FF2B5EF4-FFF2-40B4-BE49-F238E27FC236}">
                <a16:creationId xmlns:a16="http://schemas.microsoft.com/office/drawing/2014/main" id="{0543D584-1667-43C4-AB79-7E94472A6A9E}"/>
              </a:ext>
            </a:extLst>
          </p:cNvPr>
          <p:cNvSpPr>
            <a:spLocks noGrp="1"/>
          </p:cNvSpPr>
          <p:nvPr>
            <p:ph idx="1"/>
          </p:nvPr>
        </p:nvSpPr>
        <p:spPr>
          <a:xfrm>
            <a:off x="1665514" y="966238"/>
            <a:ext cx="9839098" cy="4474308"/>
          </a:xfrm>
        </p:spPr>
        <p:txBody>
          <a:bodyPr>
            <a:normAutofit/>
          </a:bodyPr>
          <a:lstStyle/>
          <a:p>
            <a:pPr algn="just"/>
            <a:r>
              <a:rPr lang="en-US" sz="2400" dirty="0">
                <a:effectLst/>
                <a:ea typeface="Georgia" panose="02040502050405020303" pitchFamily="18" charset="0"/>
                <a:cs typeface="Georgia" panose="02040502050405020303" pitchFamily="18" charset="0"/>
              </a:rPr>
              <a:t>I2C “Inter-Integrated Circuit” protocol which basically combing some of the properties of SPI and UART communication protocol. </a:t>
            </a:r>
          </a:p>
          <a:p>
            <a:pPr marL="0" indent="0">
              <a:buNone/>
            </a:pPr>
            <a:endParaRPr lang="en-US" sz="2400" dirty="0"/>
          </a:p>
        </p:txBody>
      </p:sp>
      <p:pic>
        <p:nvPicPr>
          <p:cNvPr id="5" name="Picture 4" descr="Diagram&#10;&#10;Description automatically generated">
            <a:extLst>
              <a:ext uri="{FF2B5EF4-FFF2-40B4-BE49-F238E27FC236}">
                <a16:creationId xmlns:a16="http://schemas.microsoft.com/office/drawing/2014/main" id="{BD3B2D90-FCD0-4B1A-897D-A8E5157B2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468" y="2378267"/>
            <a:ext cx="7621064" cy="3734321"/>
          </a:xfrm>
          <a:prstGeom prst="rect">
            <a:avLst/>
          </a:prstGeom>
        </p:spPr>
      </p:pic>
    </p:spTree>
    <p:extLst>
      <p:ext uri="{BB962C8B-B14F-4D97-AF65-F5344CB8AC3E}">
        <p14:creationId xmlns:p14="http://schemas.microsoft.com/office/powerpoint/2010/main" val="3812830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FB47E-BE64-4795-8946-4F7C7E3E366E}"/>
              </a:ext>
            </a:extLst>
          </p:cNvPr>
          <p:cNvSpPr>
            <a:spLocks noGrp="1"/>
          </p:cNvSpPr>
          <p:nvPr>
            <p:ph type="title"/>
          </p:nvPr>
        </p:nvSpPr>
        <p:spPr>
          <a:xfrm>
            <a:off x="1828801" y="150581"/>
            <a:ext cx="9675812" cy="763819"/>
          </a:xfrm>
        </p:spPr>
        <p:txBody>
          <a:bodyPr/>
          <a:lstStyle/>
          <a:p>
            <a:r>
              <a:rPr lang="en-US" dirty="0"/>
              <a:t>Header of I2C Message</a:t>
            </a:r>
          </a:p>
        </p:txBody>
      </p:sp>
      <p:pic>
        <p:nvPicPr>
          <p:cNvPr id="5" name="Content Placeholder 4" descr="Table&#10;&#10;Description automatically generated">
            <a:extLst>
              <a:ext uri="{FF2B5EF4-FFF2-40B4-BE49-F238E27FC236}">
                <a16:creationId xmlns:a16="http://schemas.microsoft.com/office/drawing/2014/main" id="{4590B410-B08B-495C-A8D2-65A559ECE0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1" y="914400"/>
            <a:ext cx="8915400" cy="2514600"/>
          </a:xfrm>
        </p:spPr>
      </p:pic>
      <p:sp>
        <p:nvSpPr>
          <p:cNvPr id="8" name="TextBox 7">
            <a:extLst>
              <a:ext uri="{FF2B5EF4-FFF2-40B4-BE49-F238E27FC236}">
                <a16:creationId xmlns:a16="http://schemas.microsoft.com/office/drawing/2014/main" id="{D7DF2671-2BB6-4CD6-8A71-BA8EDF37F604}"/>
              </a:ext>
            </a:extLst>
          </p:cNvPr>
          <p:cNvSpPr txBox="1"/>
          <p:nvPr/>
        </p:nvSpPr>
        <p:spPr>
          <a:xfrm>
            <a:off x="1828801" y="3722912"/>
            <a:ext cx="8980713" cy="2949525"/>
          </a:xfrm>
          <a:prstGeom prst="rect">
            <a:avLst/>
          </a:prstGeom>
          <a:noFill/>
        </p:spPr>
        <p:txBody>
          <a:bodyPr wrap="square" rtlCol="0">
            <a:spAutoFit/>
          </a:bodyPr>
          <a:lstStyle/>
          <a:p>
            <a:pPr marL="342900" indent="-342900" algn="just">
              <a:spcBef>
                <a:spcPts val="1000"/>
              </a:spcBef>
              <a:buClr>
                <a:schemeClr val="accent1"/>
              </a:buClr>
              <a:buFont typeface="Wingdings 3" charset="2"/>
              <a:buChar char=""/>
            </a:pPr>
            <a:r>
              <a:rPr lang="en-US" sz="2400" dirty="0">
                <a:solidFill>
                  <a:schemeClr val="tx1">
                    <a:lumMod val="75000"/>
                    <a:lumOff val="25000"/>
                  </a:schemeClr>
                </a:solidFill>
              </a:rPr>
              <a:t>Start condition</a:t>
            </a:r>
          </a:p>
          <a:p>
            <a:pPr marL="342900" indent="-342900" algn="just">
              <a:spcBef>
                <a:spcPts val="1000"/>
              </a:spcBef>
              <a:buClr>
                <a:schemeClr val="accent1"/>
              </a:buClr>
              <a:buFont typeface="Wingdings 3" charset="2"/>
              <a:buChar char=""/>
            </a:pPr>
            <a:r>
              <a:rPr lang="en-US" sz="2400" dirty="0">
                <a:solidFill>
                  <a:schemeClr val="tx1">
                    <a:lumMod val="75000"/>
                    <a:lumOff val="25000"/>
                  </a:schemeClr>
                </a:solidFill>
              </a:rPr>
              <a:t>Stop condition</a:t>
            </a:r>
          </a:p>
          <a:p>
            <a:pPr marL="342900" indent="-342900" algn="just">
              <a:spcBef>
                <a:spcPts val="1000"/>
              </a:spcBef>
              <a:buClr>
                <a:schemeClr val="accent1"/>
              </a:buClr>
              <a:buFont typeface="Wingdings 3" charset="2"/>
              <a:buChar char=""/>
            </a:pPr>
            <a:r>
              <a:rPr lang="en-US" sz="2400" dirty="0">
                <a:solidFill>
                  <a:schemeClr val="tx1">
                    <a:lumMod val="75000"/>
                    <a:lumOff val="25000"/>
                  </a:schemeClr>
                </a:solidFill>
              </a:rPr>
              <a:t>Address Frame</a:t>
            </a:r>
          </a:p>
          <a:p>
            <a:pPr marL="342900" indent="-342900" algn="just">
              <a:spcBef>
                <a:spcPts val="1000"/>
              </a:spcBef>
              <a:buClr>
                <a:schemeClr val="accent1"/>
              </a:buClr>
              <a:buFont typeface="Wingdings 3" charset="2"/>
              <a:buChar char=""/>
            </a:pPr>
            <a:r>
              <a:rPr lang="en-US" sz="2400" dirty="0">
                <a:solidFill>
                  <a:schemeClr val="tx1">
                    <a:lumMod val="75000"/>
                    <a:lumOff val="25000"/>
                  </a:schemeClr>
                </a:solidFill>
              </a:rPr>
              <a:t>Data Frame</a:t>
            </a:r>
          </a:p>
          <a:p>
            <a:pPr marL="342900" indent="-342900" algn="just">
              <a:spcBef>
                <a:spcPts val="1000"/>
              </a:spcBef>
              <a:buClr>
                <a:schemeClr val="accent1"/>
              </a:buClr>
              <a:buFont typeface="Wingdings 3" charset="2"/>
              <a:buChar char=""/>
            </a:pPr>
            <a:r>
              <a:rPr lang="en-US" sz="2400" dirty="0">
                <a:solidFill>
                  <a:schemeClr val="tx1">
                    <a:lumMod val="75000"/>
                    <a:lumOff val="25000"/>
                  </a:schemeClr>
                </a:solidFill>
              </a:rPr>
              <a:t>Read/Write bit</a:t>
            </a:r>
          </a:p>
          <a:p>
            <a:pPr marL="342900" indent="-342900" algn="just">
              <a:spcBef>
                <a:spcPts val="1000"/>
              </a:spcBef>
              <a:buClr>
                <a:schemeClr val="accent1"/>
              </a:buClr>
              <a:buFont typeface="Wingdings 3" charset="2"/>
              <a:buChar char=""/>
            </a:pPr>
            <a:r>
              <a:rPr lang="en-US" sz="2400" dirty="0">
                <a:solidFill>
                  <a:schemeClr val="tx1">
                    <a:lumMod val="75000"/>
                    <a:lumOff val="25000"/>
                  </a:schemeClr>
                </a:solidFill>
              </a:rPr>
              <a:t>ACK/NACK bit</a:t>
            </a:r>
          </a:p>
        </p:txBody>
      </p:sp>
    </p:spTree>
    <p:extLst>
      <p:ext uri="{BB962C8B-B14F-4D97-AF65-F5344CB8AC3E}">
        <p14:creationId xmlns:p14="http://schemas.microsoft.com/office/powerpoint/2010/main" val="4109921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FA2C2-C548-45B3-93BE-E7DF8C1A54AE}"/>
              </a:ext>
            </a:extLst>
          </p:cNvPr>
          <p:cNvSpPr>
            <a:spLocks noGrp="1"/>
          </p:cNvSpPr>
          <p:nvPr>
            <p:ph type="title"/>
          </p:nvPr>
        </p:nvSpPr>
        <p:spPr>
          <a:xfrm>
            <a:off x="1763487" y="624110"/>
            <a:ext cx="9741126" cy="747490"/>
          </a:xfrm>
        </p:spPr>
        <p:txBody>
          <a:bodyPr/>
          <a:lstStyle/>
          <a:p>
            <a:r>
              <a:rPr lang="en-US" dirty="0"/>
              <a:t>I2C Linux Kernel</a:t>
            </a:r>
          </a:p>
        </p:txBody>
      </p:sp>
      <p:sp>
        <p:nvSpPr>
          <p:cNvPr id="3" name="Content Placeholder 2">
            <a:extLst>
              <a:ext uri="{FF2B5EF4-FFF2-40B4-BE49-F238E27FC236}">
                <a16:creationId xmlns:a16="http://schemas.microsoft.com/office/drawing/2014/main" id="{4E759657-1153-42CD-A2B7-A6CE8D39C50B}"/>
              </a:ext>
            </a:extLst>
          </p:cNvPr>
          <p:cNvSpPr>
            <a:spLocks noGrp="1"/>
          </p:cNvSpPr>
          <p:nvPr>
            <p:ph idx="1"/>
          </p:nvPr>
        </p:nvSpPr>
        <p:spPr>
          <a:xfrm>
            <a:off x="1763486" y="1518557"/>
            <a:ext cx="9741126" cy="4392665"/>
          </a:xfrm>
        </p:spPr>
        <p:txBody>
          <a:bodyPr/>
          <a:lstStyle/>
          <a:p>
            <a:r>
              <a:rPr lang="en-US" sz="2400" dirty="0"/>
              <a:t>Linux/i2c-dev.h is a header file that is used in this project</a:t>
            </a:r>
          </a:p>
          <a:p>
            <a:r>
              <a:rPr lang="en-GB" sz="2400" dirty="0"/>
              <a:t>Starting from 0 each and every sensor or any other peripheral device is assigned with a number. This can be checked in the path /sys/class/i2c-dev/ to see which registered sensor has what number. </a:t>
            </a:r>
          </a:p>
          <a:p>
            <a:r>
              <a:rPr lang="en-GB" sz="2400" dirty="0"/>
              <a:t>as per the project demand we have 1 master and 1 slave so the communication will be purely between them.</a:t>
            </a:r>
          </a:p>
          <a:p>
            <a:r>
              <a:rPr lang="en-GB" sz="2400" dirty="0"/>
              <a:t>After connecting to the Red Pitaya through </a:t>
            </a:r>
            <a:r>
              <a:rPr lang="en-GB" sz="2400" dirty="0" err="1"/>
              <a:t>ssh</a:t>
            </a:r>
            <a:r>
              <a:rPr lang="en-GB" sz="2400" dirty="0"/>
              <a:t> and using the "i2cdetect -l“ command to obtain a list of all i2c devices registered at the moment on the Red Pitaya. </a:t>
            </a:r>
            <a:endParaRPr lang="en-US" sz="2400" dirty="0"/>
          </a:p>
        </p:txBody>
      </p:sp>
    </p:spTree>
    <p:extLst>
      <p:ext uri="{BB962C8B-B14F-4D97-AF65-F5344CB8AC3E}">
        <p14:creationId xmlns:p14="http://schemas.microsoft.com/office/powerpoint/2010/main" val="2965768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09FBB580-51A4-414E-9291-261F140B77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9932" y="261259"/>
            <a:ext cx="8472136" cy="4792889"/>
          </a:xfrm>
          <a:prstGeom prst="rect">
            <a:avLst/>
          </a:prstGeom>
          <a:ln w="19050">
            <a:solidFill>
              <a:schemeClr val="tx1"/>
            </a:solidFill>
          </a:ln>
        </p:spPr>
      </p:pic>
      <p:sp>
        <p:nvSpPr>
          <p:cNvPr id="5" name="TextBox 4">
            <a:extLst>
              <a:ext uri="{FF2B5EF4-FFF2-40B4-BE49-F238E27FC236}">
                <a16:creationId xmlns:a16="http://schemas.microsoft.com/office/drawing/2014/main" id="{90543DA6-3D78-4E9B-A0C6-0D441E059E92}"/>
              </a:ext>
            </a:extLst>
          </p:cNvPr>
          <p:cNvSpPr txBox="1"/>
          <p:nvPr/>
        </p:nvSpPr>
        <p:spPr>
          <a:xfrm>
            <a:off x="1859932" y="5396412"/>
            <a:ext cx="8556172" cy="1200329"/>
          </a:xfrm>
          <a:prstGeom prst="rect">
            <a:avLst/>
          </a:prstGeom>
          <a:noFill/>
        </p:spPr>
        <p:txBody>
          <a:bodyPr wrap="square" rtlCol="0">
            <a:spAutoFit/>
          </a:bodyPr>
          <a:lstStyle/>
          <a:p>
            <a:pPr marL="342900" indent="-342900">
              <a:spcBef>
                <a:spcPts val="1000"/>
              </a:spcBef>
              <a:buClr>
                <a:schemeClr val="accent1"/>
              </a:buClr>
              <a:buFont typeface="Wingdings 3" charset="2"/>
              <a:buChar char=""/>
            </a:pPr>
            <a:r>
              <a:rPr lang="en-US" sz="2400" dirty="0">
                <a:solidFill>
                  <a:schemeClr val="tx1">
                    <a:lumMod val="75000"/>
                    <a:lumOff val="25000"/>
                  </a:schemeClr>
                </a:solidFill>
              </a:rPr>
              <a:t>Each device has a number. Here we have i2c-0. if we have more devices it will take the number in the format like "i2c-%d" (i2c-0, i2c-1, ..., i2c-10, ...). </a:t>
            </a:r>
          </a:p>
        </p:txBody>
      </p:sp>
    </p:spTree>
    <p:extLst>
      <p:ext uri="{BB962C8B-B14F-4D97-AF65-F5344CB8AC3E}">
        <p14:creationId xmlns:p14="http://schemas.microsoft.com/office/powerpoint/2010/main" val="71384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B296-A27C-4954-BE04-37B5D1917B85}"/>
              </a:ext>
            </a:extLst>
          </p:cNvPr>
          <p:cNvSpPr>
            <a:spLocks noGrp="1"/>
          </p:cNvSpPr>
          <p:nvPr>
            <p:ph type="title"/>
          </p:nvPr>
        </p:nvSpPr>
        <p:spPr>
          <a:xfrm>
            <a:off x="2218545" y="624110"/>
            <a:ext cx="9286068" cy="712321"/>
          </a:xfrm>
        </p:spPr>
        <p:txBody>
          <a:bodyPr/>
          <a:lstStyle/>
          <a:p>
            <a:r>
              <a:rPr lang="de-DE" b="1" dirty="0"/>
              <a:t>Introduction</a:t>
            </a:r>
            <a:endParaRPr lang="en-GB" b="1" dirty="0"/>
          </a:p>
        </p:txBody>
      </p:sp>
      <p:sp>
        <p:nvSpPr>
          <p:cNvPr id="3" name="Content Placeholder 2">
            <a:extLst>
              <a:ext uri="{FF2B5EF4-FFF2-40B4-BE49-F238E27FC236}">
                <a16:creationId xmlns:a16="http://schemas.microsoft.com/office/drawing/2014/main" id="{5F6C1493-97CE-44DC-8C0D-16DC08D0EB4A}"/>
              </a:ext>
            </a:extLst>
          </p:cNvPr>
          <p:cNvSpPr>
            <a:spLocks noGrp="1"/>
          </p:cNvSpPr>
          <p:nvPr>
            <p:ph idx="1"/>
          </p:nvPr>
        </p:nvSpPr>
        <p:spPr>
          <a:xfrm>
            <a:off x="1783830" y="1336431"/>
            <a:ext cx="9720782" cy="5229261"/>
          </a:xfrm>
        </p:spPr>
        <p:txBody>
          <a:bodyPr>
            <a:normAutofit fontScale="92500" lnSpcReduction="10000"/>
          </a:bodyPr>
          <a:lstStyle/>
          <a:p>
            <a:pPr>
              <a:lnSpc>
                <a:spcPct val="150000"/>
              </a:lnSpc>
            </a:pPr>
            <a:r>
              <a:rPr lang="en-US" sz="2600" dirty="0"/>
              <a:t>Objectives</a:t>
            </a:r>
          </a:p>
          <a:p>
            <a:pPr>
              <a:lnSpc>
                <a:spcPct val="150000"/>
              </a:lnSpc>
            </a:pPr>
            <a:r>
              <a:rPr lang="en-US" sz="2600" dirty="0"/>
              <a:t>Used Hardware</a:t>
            </a:r>
          </a:p>
          <a:p>
            <a:pPr>
              <a:lnSpc>
                <a:spcPct val="150000"/>
              </a:lnSpc>
            </a:pPr>
            <a:r>
              <a:rPr lang="en-US" sz="2600" dirty="0"/>
              <a:t>Ultrasonic Sensing</a:t>
            </a:r>
          </a:p>
          <a:p>
            <a:pPr>
              <a:lnSpc>
                <a:spcPct val="150000"/>
              </a:lnSpc>
            </a:pPr>
            <a:r>
              <a:rPr lang="en-US" sz="2600" dirty="0"/>
              <a:t>Used Software</a:t>
            </a:r>
          </a:p>
          <a:p>
            <a:pPr>
              <a:lnSpc>
                <a:spcPct val="150000"/>
              </a:lnSpc>
            </a:pPr>
            <a:r>
              <a:rPr lang="en-US" sz="2600" dirty="0"/>
              <a:t>Fast Fourier Transform</a:t>
            </a:r>
          </a:p>
          <a:p>
            <a:pPr>
              <a:lnSpc>
                <a:spcPct val="150000"/>
              </a:lnSpc>
            </a:pPr>
            <a:r>
              <a:rPr lang="en-US" sz="2600" dirty="0"/>
              <a:t>Development and Statistical Analysis of features</a:t>
            </a:r>
          </a:p>
          <a:p>
            <a:pPr>
              <a:lnSpc>
                <a:spcPct val="150000"/>
              </a:lnSpc>
            </a:pPr>
            <a:r>
              <a:rPr lang="en-US" sz="2600" dirty="0"/>
              <a:t>I2C Protocol and Threading</a:t>
            </a:r>
          </a:p>
          <a:p>
            <a:pPr>
              <a:lnSpc>
                <a:spcPct val="150000"/>
              </a:lnSpc>
            </a:pPr>
            <a:r>
              <a:rPr lang="en-US" sz="2600" dirty="0"/>
              <a:t>Automate the Program using Cronjob</a:t>
            </a:r>
          </a:p>
          <a:p>
            <a:pPr marL="0" indent="0">
              <a:buNone/>
            </a:pPr>
            <a:endParaRPr lang="en-GB" dirty="0"/>
          </a:p>
        </p:txBody>
      </p:sp>
    </p:spTree>
    <p:extLst>
      <p:ext uri="{BB962C8B-B14F-4D97-AF65-F5344CB8AC3E}">
        <p14:creationId xmlns:p14="http://schemas.microsoft.com/office/powerpoint/2010/main" val="2983754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8F63E-E3C5-4281-8305-86AEC16C9E4B}"/>
              </a:ext>
            </a:extLst>
          </p:cNvPr>
          <p:cNvSpPr>
            <a:spLocks noGrp="1"/>
          </p:cNvSpPr>
          <p:nvPr>
            <p:ph type="title"/>
          </p:nvPr>
        </p:nvSpPr>
        <p:spPr>
          <a:xfrm>
            <a:off x="1747157" y="624110"/>
            <a:ext cx="9757455" cy="780147"/>
          </a:xfrm>
        </p:spPr>
        <p:txBody>
          <a:bodyPr/>
          <a:lstStyle/>
          <a:p>
            <a:r>
              <a:rPr lang="en-US" dirty="0"/>
              <a:t>Opening of the Bus</a:t>
            </a:r>
          </a:p>
        </p:txBody>
      </p:sp>
      <p:pic>
        <p:nvPicPr>
          <p:cNvPr id="4" name="Content Placeholder 3">
            <a:extLst>
              <a:ext uri="{FF2B5EF4-FFF2-40B4-BE49-F238E27FC236}">
                <a16:creationId xmlns:a16="http://schemas.microsoft.com/office/drawing/2014/main" id="{8A6B5948-6C08-49E9-BA4F-9AF0407B9C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8687" y="1404257"/>
            <a:ext cx="8767166" cy="1963624"/>
          </a:xfrm>
          <a:prstGeom prst="rect">
            <a:avLst/>
          </a:prstGeom>
          <a:ln w="19050">
            <a:solidFill>
              <a:schemeClr val="tx1"/>
            </a:solidFill>
          </a:ln>
        </p:spPr>
      </p:pic>
      <p:sp>
        <p:nvSpPr>
          <p:cNvPr id="5" name="TextBox 4">
            <a:extLst>
              <a:ext uri="{FF2B5EF4-FFF2-40B4-BE49-F238E27FC236}">
                <a16:creationId xmlns:a16="http://schemas.microsoft.com/office/drawing/2014/main" id="{CBD5FC51-1CE8-4920-8A87-0C48843D67F7}"/>
              </a:ext>
            </a:extLst>
          </p:cNvPr>
          <p:cNvSpPr txBox="1"/>
          <p:nvPr/>
        </p:nvSpPr>
        <p:spPr>
          <a:xfrm>
            <a:off x="1910443" y="3820886"/>
            <a:ext cx="8784771" cy="1200329"/>
          </a:xfrm>
          <a:prstGeom prst="rect">
            <a:avLst/>
          </a:prstGeom>
          <a:noFill/>
        </p:spPr>
        <p:txBody>
          <a:bodyPr wrap="square" rtlCol="0">
            <a:spAutoFit/>
          </a:bodyPr>
          <a:lstStyle/>
          <a:p>
            <a:r>
              <a:rPr lang="en-US" sz="2400" dirty="0">
                <a:effectLst/>
                <a:ea typeface="Georgia" panose="02040502050405020303" pitchFamily="18" charset="0"/>
                <a:cs typeface="Georgia" panose="02040502050405020303" pitchFamily="18" charset="0"/>
              </a:rPr>
              <a:t>To interact with the I2C peripheral devices in simple way the first and important thing to start this communication is to open the bus for writing and reading.</a:t>
            </a:r>
            <a:endParaRPr lang="en-US" sz="2400" dirty="0"/>
          </a:p>
        </p:txBody>
      </p:sp>
    </p:spTree>
    <p:extLst>
      <p:ext uri="{BB962C8B-B14F-4D97-AF65-F5344CB8AC3E}">
        <p14:creationId xmlns:p14="http://schemas.microsoft.com/office/powerpoint/2010/main" val="4089199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BC7F1-2DC2-4163-8408-5B94C65CFAC9}"/>
              </a:ext>
            </a:extLst>
          </p:cNvPr>
          <p:cNvSpPr>
            <a:spLocks noGrp="1"/>
          </p:cNvSpPr>
          <p:nvPr>
            <p:ph type="title"/>
          </p:nvPr>
        </p:nvSpPr>
        <p:spPr>
          <a:xfrm>
            <a:off x="1649187" y="624110"/>
            <a:ext cx="9855426" cy="731161"/>
          </a:xfrm>
        </p:spPr>
        <p:txBody>
          <a:bodyPr/>
          <a:lstStyle/>
          <a:p>
            <a:r>
              <a:rPr lang="en-US" dirty="0"/>
              <a:t>Starting communication</a:t>
            </a:r>
          </a:p>
        </p:txBody>
      </p:sp>
      <p:pic>
        <p:nvPicPr>
          <p:cNvPr id="4" name="Content Placeholder 3" descr="Text&#10;&#10;Description automatically generated with medium confidence">
            <a:extLst>
              <a:ext uri="{FF2B5EF4-FFF2-40B4-BE49-F238E27FC236}">
                <a16:creationId xmlns:a16="http://schemas.microsoft.com/office/drawing/2014/main" id="{8ED842E2-97C1-42CF-9070-8F31B69BC8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9187" y="1551216"/>
            <a:ext cx="9555674" cy="2176236"/>
          </a:xfrm>
          <a:prstGeom prst="rect">
            <a:avLst/>
          </a:prstGeom>
          <a:ln w="19050">
            <a:solidFill>
              <a:schemeClr val="tx1"/>
            </a:solidFill>
          </a:ln>
        </p:spPr>
      </p:pic>
      <p:sp>
        <p:nvSpPr>
          <p:cNvPr id="8" name="TextBox 7">
            <a:extLst>
              <a:ext uri="{FF2B5EF4-FFF2-40B4-BE49-F238E27FC236}">
                <a16:creationId xmlns:a16="http://schemas.microsoft.com/office/drawing/2014/main" id="{F0087F5C-24B9-4B2C-A2B4-3CCC5F4F6D5D}"/>
              </a:ext>
            </a:extLst>
          </p:cNvPr>
          <p:cNvSpPr txBox="1"/>
          <p:nvPr/>
        </p:nvSpPr>
        <p:spPr>
          <a:xfrm>
            <a:off x="1649187" y="4065814"/>
            <a:ext cx="9356270" cy="1938992"/>
          </a:xfrm>
          <a:prstGeom prst="rect">
            <a:avLst/>
          </a:prstGeom>
          <a:noFill/>
        </p:spPr>
        <p:txBody>
          <a:bodyPr wrap="square" rtlCol="0">
            <a:spAutoFit/>
          </a:bodyPr>
          <a:lstStyle/>
          <a:p>
            <a:pPr algn="just"/>
            <a:r>
              <a:rPr lang="en-US" sz="2400" dirty="0">
                <a:effectLst/>
                <a:ea typeface="Georgia" panose="02040502050405020303" pitchFamily="18" charset="0"/>
                <a:cs typeface="Georgia" panose="02040502050405020303" pitchFamily="18" charset="0"/>
              </a:rPr>
              <a:t>When the device has been opened, its specification is necessary for further operations. We can set the address of the slave device to which we would like to communicate. Here the master wants to communicate to I2C slave of the address 0x0706.</a:t>
            </a:r>
            <a:endParaRPr lang="en-US" sz="2400" dirty="0"/>
          </a:p>
        </p:txBody>
      </p:sp>
    </p:spTree>
    <p:extLst>
      <p:ext uri="{BB962C8B-B14F-4D97-AF65-F5344CB8AC3E}">
        <p14:creationId xmlns:p14="http://schemas.microsoft.com/office/powerpoint/2010/main" val="1552631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C054B-99D8-4E0D-A8D9-34721BBBBDB3}"/>
              </a:ext>
            </a:extLst>
          </p:cNvPr>
          <p:cNvSpPr>
            <a:spLocks noGrp="1"/>
          </p:cNvSpPr>
          <p:nvPr>
            <p:ph type="title"/>
          </p:nvPr>
        </p:nvSpPr>
        <p:spPr>
          <a:xfrm>
            <a:off x="1665515" y="624110"/>
            <a:ext cx="9839098" cy="731161"/>
          </a:xfrm>
        </p:spPr>
        <p:txBody>
          <a:bodyPr/>
          <a:lstStyle/>
          <a:p>
            <a:r>
              <a:rPr lang="en-US" dirty="0"/>
              <a:t>Writing to ADC</a:t>
            </a:r>
          </a:p>
        </p:txBody>
      </p:sp>
      <p:pic>
        <p:nvPicPr>
          <p:cNvPr id="4" name="Content Placeholder 3" descr="Text, letter&#10;&#10;Description automatically generated">
            <a:extLst>
              <a:ext uri="{FF2B5EF4-FFF2-40B4-BE49-F238E27FC236}">
                <a16:creationId xmlns:a16="http://schemas.microsoft.com/office/drawing/2014/main" id="{99B6692A-449E-4395-AA4D-0E2FED9A93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5515" y="1355271"/>
            <a:ext cx="9650185" cy="2811008"/>
          </a:xfrm>
          <a:prstGeom prst="rect">
            <a:avLst/>
          </a:prstGeom>
          <a:ln w="19050">
            <a:solidFill>
              <a:schemeClr val="tx1"/>
            </a:solidFill>
          </a:ln>
        </p:spPr>
      </p:pic>
      <p:sp>
        <p:nvSpPr>
          <p:cNvPr id="5" name="TextBox 4">
            <a:extLst>
              <a:ext uri="{FF2B5EF4-FFF2-40B4-BE49-F238E27FC236}">
                <a16:creationId xmlns:a16="http://schemas.microsoft.com/office/drawing/2014/main" id="{1907CABC-5755-403C-B74F-727B0693C8F8}"/>
              </a:ext>
            </a:extLst>
          </p:cNvPr>
          <p:cNvSpPr txBox="1"/>
          <p:nvPr/>
        </p:nvSpPr>
        <p:spPr>
          <a:xfrm>
            <a:off x="1665515" y="4408710"/>
            <a:ext cx="9839098" cy="2308324"/>
          </a:xfrm>
          <a:prstGeom prst="rect">
            <a:avLst/>
          </a:prstGeom>
          <a:noFill/>
        </p:spPr>
        <p:txBody>
          <a:bodyPr wrap="square" rtlCol="0">
            <a:spAutoFit/>
          </a:bodyPr>
          <a:lstStyle/>
          <a:p>
            <a:pPr algn="just"/>
            <a:r>
              <a:rPr lang="en-US" sz="2400" dirty="0">
                <a:effectLst/>
                <a:ea typeface="Georgia" panose="02040502050405020303" pitchFamily="18" charset="0"/>
                <a:cs typeface="Georgia" panose="02040502050405020303" pitchFamily="18" charset="0"/>
              </a:rPr>
              <a:t>To obtain data from Ultrasonic Sensor the write system call is initiated. Write demands a buffer in which the data will be stored, a file handle, and the number of bytes to write must be mentioned. </a:t>
            </a:r>
            <a:r>
              <a:rPr lang="en-US" sz="2400" b="1" dirty="0">
                <a:effectLst/>
                <a:ea typeface="Georgia" panose="02040502050405020303" pitchFamily="18" charset="0"/>
                <a:cs typeface="Georgia" panose="02040502050405020303" pitchFamily="18" charset="0"/>
              </a:rPr>
              <a:t>Write</a:t>
            </a:r>
            <a:r>
              <a:rPr lang="en-US" sz="2400" dirty="0">
                <a:effectLst/>
                <a:ea typeface="Georgia" panose="02040502050405020303" pitchFamily="18" charset="0"/>
                <a:cs typeface="Georgia" panose="02040502050405020303" pitchFamily="18" charset="0"/>
              </a:rPr>
              <a:t> will try to write the number of bytes given and will return the total number of bytes written, making use of that we can check for errors</a:t>
            </a:r>
            <a:endParaRPr lang="en-US" sz="2400" dirty="0"/>
          </a:p>
        </p:txBody>
      </p:sp>
    </p:spTree>
    <p:extLst>
      <p:ext uri="{BB962C8B-B14F-4D97-AF65-F5344CB8AC3E}">
        <p14:creationId xmlns:p14="http://schemas.microsoft.com/office/powerpoint/2010/main" val="2561611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90FE-4964-46D9-A755-DF0B2EC1303A}"/>
              </a:ext>
            </a:extLst>
          </p:cNvPr>
          <p:cNvSpPr>
            <a:spLocks noGrp="1"/>
          </p:cNvSpPr>
          <p:nvPr>
            <p:ph type="title"/>
          </p:nvPr>
        </p:nvSpPr>
        <p:spPr>
          <a:xfrm>
            <a:off x="1649187" y="624110"/>
            <a:ext cx="9855426" cy="714833"/>
          </a:xfrm>
        </p:spPr>
        <p:txBody>
          <a:bodyPr/>
          <a:lstStyle/>
          <a:p>
            <a:r>
              <a:rPr lang="en-US" dirty="0"/>
              <a:t>Reading from ADC</a:t>
            </a:r>
          </a:p>
        </p:txBody>
      </p:sp>
      <p:pic>
        <p:nvPicPr>
          <p:cNvPr id="4" name="Content Placeholder 3" descr="Text&#10;&#10;Description automatically generated">
            <a:extLst>
              <a:ext uri="{FF2B5EF4-FFF2-40B4-BE49-F238E27FC236}">
                <a16:creationId xmlns:a16="http://schemas.microsoft.com/office/drawing/2014/main" id="{CC8625D8-AD69-41BE-AE4A-EB0EF8580B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9816" y="1338943"/>
            <a:ext cx="6058990" cy="2524579"/>
          </a:xfrm>
          <a:prstGeom prst="rect">
            <a:avLst/>
          </a:prstGeom>
          <a:ln w="19050">
            <a:solidFill>
              <a:schemeClr val="tx1"/>
            </a:solidFill>
          </a:ln>
        </p:spPr>
      </p:pic>
      <p:sp>
        <p:nvSpPr>
          <p:cNvPr id="5" name="TextBox 4">
            <a:extLst>
              <a:ext uri="{FF2B5EF4-FFF2-40B4-BE49-F238E27FC236}">
                <a16:creationId xmlns:a16="http://schemas.microsoft.com/office/drawing/2014/main" id="{AAAFBC47-4311-4AF5-9B8E-30D97D2ACA9C}"/>
              </a:ext>
            </a:extLst>
          </p:cNvPr>
          <p:cNvSpPr txBox="1"/>
          <p:nvPr/>
        </p:nvSpPr>
        <p:spPr>
          <a:xfrm>
            <a:off x="1649187" y="4229100"/>
            <a:ext cx="9029699" cy="1938992"/>
          </a:xfrm>
          <a:prstGeom prst="rect">
            <a:avLst/>
          </a:prstGeom>
          <a:noFill/>
        </p:spPr>
        <p:txBody>
          <a:bodyPr wrap="square" rtlCol="0">
            <a:spAutoFit/>
          </a:bodyPr>
          <a:lstStyle/>
          <a:p>
            <a:pPr algn="just"/>
            <a:r>
              <a:rPr lang="en-US" sz="2400" dirty="0">
                <a:effectLst/>
                <a:ea typeface="Georgia" panose="02040502050405020303" pitchFamily="18" charset="0"/>
                <a:cs typeface="Georgia" panose="02040502050405020303" pitchFamily="18" charset="0"/>
              </a:rPr>
              <a:t>The read segment of code is used to obtain data from the I²C peripheral. Read demands a buffer to store the data, a file handle, and a number of bytes to read. Read will try to read the number of bytes stated and will return the total number of bytes for reading.</a:t>
            </a:r>
            <a:endParaRPr lang="en-US" sz="2400" dirty="0"/>
          </a:p>
        </p:txBody>
      </p:sp>
    </p:spTree>
    <p:extLst>
      <p:ext uri="{BB962C8B-B14F-4D97-AF65-F5344CB8AC3E}">
        <p14:creationId xmlns:p14="http://schemas.microsoft.com/office/powerpoint/2010/main" val="2245445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B869-A8BE-4CBF-B4EA-26F106653BA4}"/>
              </a:ext>
            </a:extLst>
          </p:cNvPr>
          <p:cNvSpPr>
            <a:spLocks noGrp="1"/>
          </p:cNvSpPr>
          <p:nvPr>
            <p:ph type="title"/>
          </p:nvPr>
        </p:nvSpPr>
        <p:spPr>
          <a:xfrm>
            <a:off x="1730829" y="78881"/>
            <a:ext cx="9773783" cy="861790"/>
          </a:xfrm>
        </p:spPr>
        <p:txBody>
          <a:bodyPr/>
          <a:lstStyle/>
          <a:p>
            <a:r>
              <a:rPr lang="en-US" dirty="0"/>
              <a:t>System Overview</a:t>
            </a:r>
          </a:p>
        </p:txBody>
      </p:sp>
      <p:pic>
        <p:nvPicPr>
          <p:cNvPr id="4" name="Content Placeholder 3" descr="A picture containing diagram&#10;&#10;Description automatically generated">
            <a:extLst>
              <a:ext uri="{FF2B5EF4-FFF2-40B4-BE49-F238E27FC236}">
                <a16:creationId xmlns:a16="http://schemas.microsoft.com/office/drawing/2014/main" id="{DA25159E-26FF-459C-A011-E1AA717C55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0829" y="940671"/>
            <a:ext cx="9078685" cy="2574619"/>
          </a:xfrm>
          <a:prstGeom prst="rect">
            <a:avLst/>
          </a:prstGeom>
        </p:spPr>
      </p:pic>
      <p:sp>
        <p:nvSpPr>
          <p:cNvPr id="5" name="TextBox 4">
            <a:extLst>
              <a:ext uri="{FF2B5EF4-FFF2-40B4-BE49-F238E27FC236}">
                <a16:creationId xmlns:a16="http://schemas.microsoft.com/office/drawing/2014/main" id="{C96AE5E5-66C5-43A3-9F4B-470461F8491B}"/>
              </a:ext>
            </a:extLst>
          </p:cNvPr>
          <p:cNvSpPr txBox="1"/>
          <p:nvPr/>
        </p:nvSpPr>
        <p:spPr>
          <a:xfrm>
            <a:off x="1730829" y="3716742"/>
            <a:ext cx="9209314" cy="3062377"/>
          </a:xfrm>
          <a:prstGeom prst="rect">
            <a:avLst/>
          </a:prstGeom>
          <a:noFill/>
        </p:spPr>
        <p:txBody>
          <a:bodyPr wrap="square" rtlCol="0">
            <a:spAutoFit/>
          </a:bodyPr>
          <a:lstStyle/>
          <a:p>
            <a:pPr marL="342900" indent="-342900">
              <a:spcBef>
                <a:spcPts val="1000"/>
              </a:spcBef>
              <a:buClr>
                <a:schemeClr val="accent1"/>
              </a:buClr>
              <a:buFont typeface="Wingdings 3" charset="2"/>
              <a:buChar char=""/>
            </a:pPr>
            <a:r>
              <a:rPr lang="en-US" sz="2400" dirty="0">
                <a:solidFill>
                  <a:schemeClr val="tx1">
                    <a:lumMod val="75000"/>
                    <a:lumOff val="25000"/>
                  </a:schemeClr>
                </a:solidFill>
              </a:rPr>
              <a:t>Red Pitaya with Ultrasonic Sensor is used for data acquisition to sample the data.</a:t>
            </a:r>
          </a:p>
          <a:p>
            <a:pPr marL="342900" indent="-342900">
              <a:spcBef>
                <a:spcPts val="1000"/>
              </a:spcBef>
              <a:buClr>
                <a:schemeClr val="accent1"/>
              </a:buClr>
              <a:buFont typeface="Wingdings 3" charset="2"/>
              <a:buChar char=""/>
            </a:pPr>
            <a:r>
              <a:rPr lang="en-US" sz="2400" dirty="0">
                <a:solidFill>
                  <a:schemeClr val="tx1">
                    <a:lumMod val="75000"/>
                    <a:lumOff val="25000"/>
                  </a:schemeClr>
                </a:solidFill>
              </a:rPr>
              <a:t>FFT and a number of feature are calculated</a:t>
            </a:r>
          </a:p>
          <a:p>
            <a:pPr marL="342900" indent="-342900">
              <a:spcBef>
                <a:spcPts val="1000"/>
              </a:spcBef>
              <a:buClr>
                <a:schemeClr val="accent1"/>
              </a:buClr>
              <a:buFont typeface="Wingdings 3" charset="2"/>
              <a:buChar char=""/>
            </a:pPr>
            <a:r>
              <a:rPr lang="en-US" sz="2400" dirty="0">
                <a:solidFill>
                  <a:schemeClr val="tx1">
                    <a:lumMod val="75000"/>
                    <a:lumOff val="25000"/>
                  </a:schemeClr>
                </a:solidFill>
              </a:rPr>
              <a:t>A </a:t>
            </a:r>
            <a:r>
              <a:rPr lang="en-US" sz="2400" dirty="0" err="1">
                <a:solidFill>
                  <a:schemeClr val="tx1">
                    <a:lumMod val="75000"/>
                    <a:lumOff val="25000"/>
                  </a:schemeClr>
                </a:solidFill>
              </a:rPr>
              <a:t>box_Classifier</a:t>
            </a:r>
            <a:r>
              <a:rPr lang="en-US" sz="2400" dirty="0">
                <a:solidFill>
                  <a:schemeClr val="tx1">
                    <a:lumMod val="75000"/>
                    <a:lumOff val="25000"/>
                  </a:schemeClr>
                </a:solidFill>
              </a:rPr>
              <a:t> is implemented to differentiate between hard and soft objects</a:t>
            </a:r>
          </a:p>
          <a:p>
            <a:pPr marL="342900" indent="-342900">
              <a:spcBef>
                <a:spcPts val="1000"/>
              </a:spcBef>
              <a:buClr>
                <a:schemeClr val="accent1"/>
              </a:buClr>
              <a:buFont typeface="Wingdings 3" charset="2"/>
              <a:buChar char=""/>
            </a:pPr>
            <a:r>
              <a:rPr lang="en-US" sz="2400" dirty="0">
                <a:solidFill>
                  <a:schemeClr val="tx1">
                    <a:lumMod val="75000"/>
                    <a:lumOff val="25000"/>
                  </a:schemeClr>
                </a:solidFill>
              </a:rPr>
              <a:t>For the notification white and Blue LED are employed which switch ON and OFF with the help of Relays</a:t>
            </a:r>
          </a:p>
        </p:txBody>
      </p:sp>
    </p:spTree>
    <p:extLst>
      <p:ext uri="{BB962C8B-B14F-4D97-AF65-F5344CB8AC3E}">
        <p14:creationId xmlns:p14="http://schemas.microsoft.com/office/powerpoint/2010/main" val="1036333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BE4F5-A33F-491D-88C3-21A7DB20B0A3}"/>
              </a:ext>
            </a:extLst>
          </p:cNvPr>
          <p:cNvSpPr>
            <a:spLocks noGrp="1"/>
          </p:cNvSpPr>
          <p:nvPr>
            <p:ph type="title"/>
          </p:nvPr>
        </p:nvSpPr>
        <p:spPr>
          <a:xfrm>
            <a:off x="1681843" y="624110"/>
            <a:ext cx="9822769" cy="731161"/>
          </a:xfrm>
        </p:spPr>
        <p:txBody>
          <a:bodyPr/>
          <a:lstStyle/>
          <a:p>
            <a:r>
              <a:rPr lang="en-US" dirty="0"/>
              <a:t>Block Diagram</a:t>
            </a:r>
          </a:p>
        </p:txBody>
      </p:sp>
      <p:pic>
        <p:nvPicPr>
          <p:cNvPr id="4" name="Content Placeholder 3" descr="A picture containing text, circuit, electronics&#10;&#10;Description automatically generated">
            <a:extLst>
              <a:ext uri="{FF2B5EF4-FFF2-40B4-BE49-F238E27FC236}">
                <a16:creationId xmlns:a16="http://schemas.microsoft.com/office/drawing/2014/main" id="{703AD55E-D447-4871-8147-89CFE6A216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9296" y="1381455"/>
            <a:ext cx="8438718" cy="1900587"/>
          </a:xfrm>
          <a:prstGeom prst="rect">
            <a:avLst/>
          </a:prstGeom>
          <a:ln w="19050">
            <a:solidFill>
              <a:schemeClr val="tx1"/>
            </a:solidFill>
          </a:ln>
        </p:spPr>
      </p:pic>
      <p:sp>
        <p:nvSpPr>
          <p:cNvPr id="5" name="TextBox 4">
            <a:extLst>
              <a:ext uri="{FF2B5EF4-FFF2-40B4-BE49-F238E27FC236}">
                <a16:creationId xmlns:a16="http://schemas.microsoft.com/office/drawing/2014/main" id="{EC0F3912-8C18-4735-AFCD-7D05D467907B}"/>
              </a:ext>
            </a:extLst>
          </p:cNvPr>
          <p:cNvSpPr txBox="1"/>
          <p:nvPr/>
        </p:nvSpPr>
        <p:spPr>
          <a:xfrm>
            <a:off x="1799296" y="3755571"/>
            <a:ext cx="8438718" cy="2949525"/>
          </a:xfrm>
          <a:prstGeom prst="rect">
            <a:avLst/>
          </a:prstGeom>
          <a:noFill/>
        </p:spPr>
        <p:txBody>
          <a:bodyPr wrap="square" rtlCol="0">
            <a:spAutoFit/>
          </a:bodyPr>
          <a:lstStyle/>
          <a:p>
            <a:pPr marL="342900" indent="-342900">
              <a:spcBef>
                <a:spcPts val="1000"/>
              </a:spcBef>
              <a:buClr>
                <a:schemeClr val="accent1"/>
              </a:buClr>
              <a:buFont typeface="Wingdings 3" charset="2"/>
              <a:buChar char=""/>
            </a:pPr>
            <a:r>
              <a:rPr lang="en-US" sz="2400" dirty="0">
                <a:solidFill>
                  <a:schemeClr val="tx1">
                    <a:lumMod val="75000"/>
                    <a:lumOff val="25000"/>
                  </a:schemeClr>
                </a:solidFill>
              </a:rPr>
              <a:t>Ultrasonic Signal</a:t>
            </a:r>
          </a:p>
          <a:p>
            <a:pPr marL="342900" indent="-342900">
              <a:spcBef>
                <a:spcPts val="1000"/>
              </a:spcBef>
              <a:buClr>
                <a:schemeClr val="accent1"/>
              </a:buClr>
              <a:buFont typeface="Wingdings 3" charset="2"/>
              <a:buChar char=""/>
            </a:pPr>
            <a:r>
              <a:rPr lang="en-US" sz="2400" dirty="0">
                <a:solidFill>
                  <a:schemeClr val="tx1">
                    <a:lumMod val="75000"/>
                    <a:lumOff val="25000"/>
                  </a:schemeClr>
                </a:solidFill>
              </a:rPr>
              <a:t>Red Pitaya with ultrasonic Sensor</a:t>
            </a:r>
          </a:p>
          <a:p>
            <a:pPr marL="342900" indent="-342900">
              <a:spcBef>
                <a:spcPts val="1000"/>
              </a:spcBef>
              <a:buClr>
                <a:schemeClr val="accent1"/>
              </a:buClr>
              <a:buFont typeface="Wingdings 3" charset="2"/>
              <a:buChar char=""/>
            </a:pPr>
            <a:r>
              <a:rPr lang="en-US" sz="2400" dirty="0">
                <a:solidFill>
                  <a:schemeClr val="tx1">
                    <a:lumMod val="75000"/>
                    <a:lumOff val="25000"/>
                  </a:schemeClr>
                </a:solidFill>
              </a:rPr>
              <a:t>2 HF3FA Gravity Relays</a:t>
            </a:r>
          </a:p>
          <a:p>
            <a:pPr marL="342900" indent="-342900">
              <a:spcBef>
                <a:spcPts val="1000"/>
              </a:spcBef>
              <a:buClr>
                <a:schemeClr val="accent1"/>
              </a:buClr>
              <a:buFont typeface="Wingdings 3" charset="2"/>
              <a:buChar char=""/>
            </a:pPr>
            <a:r>
              <a:rPr lang="en-US" sz="2400" dirty="0">
                <a:solidFill>
                  <a:schemeClr val="tx1">
                    <a:lumMod val="75000"/>
                    <a:lumOff val="25000"/>
                  </a:schemeClr>
                </a:solidFill>
              </a:rPr>
              <a:t>2 PWR121 led lights. Blue light and white light</a:t>
            </a:r>
          </a:p>
          <a:p>
            <a:pPr marL="342900" indent="-342900">
              <a:spcBef>
                <a:spcPts val="1000"/>
              </a:spcBef>
              <a:buClr>
                <a:schemeClr val="accent1"/>
              </a:buClr>
              <a:buFont typeface="Wingdings 3" charset="2"/>
              <a:buChar char=""/>
            </a:pPr>
            <a:r>
              <a:rPr lang="en-US" sz="2400" dirty="0">
                <a:solidFill>
                  <a:schemeClr val="tx1">
                    <a:lumMod val="75000"/>
                    <a:lumOff val="25000"/>
                  </a:schemeClr>
                </a:solidFill>
              </a:rPr>
              <a:t>Blue light – objects other than human (hard objects)</a:t>
            </a:r>
          </a:p>
          <a:p>
            <a:pPr marL="342900" indent="-342900">
              <a:spcBef>
                <a:spcPts val="1000"/>
              </a:spcBef>
              <a:buClr>
                <a:schemeClr val="accent1"/>
              </a:buClr>
              <a:buFont typeface="Wingdings 3" charset="2"/>
              <a:buChar char=""/>
            </a:pPr>
            <a:r>
              <a:rPr lang="en-US" sz="2400" dirty="0">
                <a:solidFill>
                  <a:schemeClr val="tx1">
                    <a:lumMod val="75000"/>
                    <a:lumOff val="25000"/>
                  </a:schemeClr>
                </a:solidFill>
              </a:rPr>
              <a:t>White light – for human (soft object)</a:t>
            </a:r>
          </a:p>
        </p:txBody>
      </p:sp>
    </p:spTree>
    <p:extLst>
      <p:ext uri="{BB962C8B-B14F-4D97-AF65-F5344CB8AC3E}">
        <p14:creationId xmlns:p14="http://schemas.microsoft.com/office/powerpoint/2010/main" val="281969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D0A9-3B4B-48B2-A84D-2DD35BA18FDD}"/>
              </a:ext>
            </a:extLst>
          </p:cNvPr>
          <p:cNvSpPr>
            <a:spLocks noGrp="1"/>
          </p:cNvSpPr>
          <p:nvPr>
            <p:ph type="title"/>
          </p:nvPr>
        </p:nvSpPr>
        <p:spPr>
          <a:xfrm>
            <a:off x="1828801" y="624110"/>
            <a:ext cx="9675812" cy="698504"/>
          </a:xfrm>
        </p:spPr>
        <p:txBody>
          <a:bodyPr/>
          <a:lstStyle/>
          <a:p>
            <a:r>
              <a:rPr lang="en-US" dirty="0"/>
              <a:t>Fast Fourier Transform</a:t>
            </a:r>
          </a:p>
        </p:txBody>
      </p:sp>
      <p:pic>
        <p:nvPicPr>
          <p:cNvPr id="4" name="Content Placeholder 3" descr="Diagram&#10;&#10;Description automatically generated">
            <a:extLst>
              <a:ext uri="{FF2B5EF4-FFF2-40B4-BE49-F238E27FC236}">
                <a16:creationId xmlns:a16="http://schemas.microsoft.com/office/drawing/2014/main" id="{37C83992-7BAA-481A-B8AD-BF560C9B33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8415" y="1457151"/>
            <a:ext cx="6672344" cy="4539500"/>
          </a:xfrm>
          <a:prstGeom prst="rect">
            <a:avLst/>
          </a:prstGeom>
          <a:ln w="19050">
            <a:solidFill>
              <a:schemeClr val="tx1"/>
            </a:solidFill>
          </a:ln>
        </p:spPr>
      </p:pic>
    </p:spTree>
    <p:extLst>
      <p:ext uri="{BB962C8B-B14F-4D97-AF65-F5344CB8AC3E}">
        <p14:creationId xmlns:p14="http://schemas.microsoft.com/office/powerpoint/2010/main" val="591958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AFA4-90A6-444D-93A5-4781289CD1CC}"/>
              </a:ext>
            </a:extLst>
          </p:cNvPr>
          <p:cNvSpPr>
            <a:spLocks noGrp="1"/>
          </p:cNvSpPr>
          <p:nvPr>
            <p:ph type="title"/>
          </p:nvPr>
        </p:nvSpPr>
        <p:spPr>
          <a:xfrm>
            <a:off x="1804265" y="624110"/>
            <a:ext cx="9700347" cy="698504"/>
          </a:xfrm>
        </p:spPr>
        <p:txBody>
          <a:bodyPr/>
          <a:lstStyle/>
          <a:p>
            <a:r>
              <a:rPr lang="en-US" dirty="0"/>
              <a:t>FFT of Human</a:t>
            </a:r>
          </a:p>
        </p:txBody>
      </p:sp>
      <p:pic>
        <p:nvPicPr>
          <p:cNvPr id="5" name="Content Placeholder 4">
            <a:extLst>
              <a:ext uri="{FF2B5EF4-FFF2-40B4-BE49-F238E27FC236}">
                <a16:creationId xmlns:a16="http://schemas.microsoft.com/office/drawing/2014/main" id="{14BF2DA9-83F6-4C88-823D-3C355421182F}"/>
              </a:ext>
            </a:extLst>
          </p:cNvPr>
          <p:cNvPicPr>
            <a:picLocks noGrp="1" noChangeAspect="1"/>
          </p:cNvPicPr>
          <p:nvPr>
            <p:ph idx="1"/>
          </p:nvPr>
        </p:nvPicPr>
        <p:blipFill>
          <a:blip r:embed="rId3"/>
          <a:stretch>
            <a:fillRect/>
          </a:stretch>
        </p:blipFill>
        <p:spPr>
          <a:xfrm>
            <a:off x="1804264" y="1322614"/>
            <a:ext cx="9103221" cy="4862320"/>
          </a:xfrm>
        </p:spPr>
      </p:pic>
    </p:spTree>
    <p:extLst>
      <p:ext uri="{BB962C8B-B14F-4D97-AF65-F5344CB8AC3E}">
        <p14:creationId xmlns:p14="http://schemas.microsoft.com/office/powerpoint/2010/main" val="3094932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C5FB-D9A9-40D6-80B8-8471E991D6F3}"/>
              </a:ext>
            </a:extLst>
          </p:cNvPr>
          <p:cNvSpPr>
            <a:spLocks noGrp="1"/>
          </p:cNvSpPr>
          <p:nvPr>
            <p:ph type="title"/>
          </p:nvPr>
        </p:nvSpPr>
        <p:spPr>
          <a:xfrm>
            <a:off x="1747157" y="624110"/>
            <a:ext cx="9757455" cy="812804"/>
          </a:xfrm>
        </p:spPr>
        <p:txBody>
          <a:bodyPr/>
          <a:lstStyle/>
          <a:p>
            <a:r>
              <a:rPr lang="en-US" dirty="0"/>
              <a:t>FFT of Empty Seat</a:t>
            </a:r>
          </a:p>
        </p:txBody>
      </p:sp>
      <p:pic>
        <p:nvPicPr>
          <p:cNvPr id="9" name="Content Placeholder 8">
            <a:extLst>
              <a:ext uri="{FF2B5EF4-FFF2-40B4-BE49-F238E27FC236}">
                <a16:creationId xmlns:a16="http://schemas.microsoft.com/office/drawing/2014/main" id="{BAE601B9-24F1-4B52-8897-667706E3F4B2}"/>
              </a:ext>
            </a:extLst>
          </p:cNvPr>
          <p:cNvPicPr>
            <a:picLocks noGrp="1" noChangeAspect="1"/>
          </p:cNvPicPr>
          <p:nvPr>
            <p:ph idx="1"/>
          </p:nvPr>
        </p:nvPicPr>
        <p:blipFill>
          <a:blip r:embed="rId3"/>
          <a:stretch>
            <a:fillRect/>
          </a:stretch>
        </p:blipFill>
        <p:spPr>
          <a:xfrm>
            <a:off x="1747157" y="1436914"/>
            <a:ext cx="9098696" cy="4796976"/>
          </a:xfrm>
        </p:spPr>
      </p:pic>
    </p:spTree>
    <p:extLst>
      <p:ext uri="{BB962C8B-B14F-4D97-AF65-F5344CB8AC3E}">
        <p14:creationId xmlns:p14="http://schemas.microsoft.com/office/powerpoint/2010/main" val="3997335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0642-4EEB-42A9-BB68-26A4DF33BF8E}"/>
              </a:ext>
            </a:extLst>
          </p:cNvPr>
          <p:cNvSpPr>
            <a:spLocks noGrp="1"/>
          </p:cNvSpPr>
          <p:nvPr>
            <p:ph type="title"/>
          </p:nvPr>
        </p:nvSpPr>
        <p:spPr>
          <a:xfrm>
            <a:off x="1747157" y="624110"/>
            <a:ext cx="9757455" cy="633190"/>
          </a:xfrm>
        </p:spPr>
        <p:txBody>
          <a:bodyPr>
            <a:normAutofit fontScale="90000"/>
          </a:bodyPr>
          <a:lstStyle/>
          <a:p>
            <a:r>
              <a:rPr lang="en-US" dirty="0"/>
              <a:t>Extracted Features</a:t>
            </a:r>
          </a:p>
        </p:txBody>
      </p:sp>
      <p:sp>
        <p:nvSpPr>
          <p:cNvPr id="3" name="Content Placeholder 2">
            <a:extLst>
              <a:ext uri="{FF2B5EF4-FFF2-40B4-BE49-F238E27FC236}">
                <a16:creationId xmlns:a16="http://schemas.microsoft.com/office/drawing/2014/main" id="{9D1BFE72-28FF-448A-8229-150872D7F205}"/>
              </a:ext>
            </a:extLst>
          </p:cNvPr>
          <p:cNvSpPr>
            <a:spLocks noGrp="1"/>
          </p:cNvSpPr>
          <p:nvPr>
            <p:ph idx="1"/>
          </p:nvPr>
        </p:nvSpPr>
        <p:spPr>
          <a:xfrm>
            <a:off x="1747157" y="1616529"/>
            <a:ext cx="9757455" cy="4294693"/>
          </a:xfrm>
        </p:spPr>
        <p:txBody>
          <a:bodyPr>
            <a:normAutofit lnSpcReduction="10000"/>
          </a:bodyPr>
          <a:lstStyle/>
          <a:p>
            <a:pPr marL="0" indent="0">
              <a:buNone/>
            </a:pPr>
            <a:r>
              <a:rPr lang="en-US" sz="2400" dirty="0"/>
              <a:t>A total of 10 feature are calculated from the FFT. but classification is done on basis of 2 features </a:t>
            </a:r>
            <a:r>
              <a:rPr lang="en-US" sz="2400" dirty="0" err="1"/>
              <a:t>i.e</a:t>
            </a:r>
            <a:r>
              <a:rPr lang="en-US" sz="2400" dirty="0"/>
              <a:t> F1 and F4.</a:t>
            </a:r>
          </a:p>
          <a:p>
            <a:pPr>
              <a:lnSpc>
                <a:spcPct val="107000"/>
              </a:lnSpc>
              <a:spcAft>
                <a:spcPts val="800"/>
              </a:spcAft>
            </a:pPr>
            <a:r>
              <a:rPr lang="en-US" sz="2400" dirty="0">
                <a:effectLst/>
                <a:ea typeface="Calibri" panose="020F0502020204030204" pitchFamily="34" charset="0"/>
                <a:cs typeface="Arial" panose="020B0604020202020204" pitchFamily="34" charset="0"/>
              </a:rPr>
              <a:t>F1: Mean difference between frequencies of neighbored measurements of center frequency (max. peak), i.e. moving average over 10 frequency differences of neighbored center </a:t>
            </a:r>
            <a:br>
              <a:rPr lang="en-US" sz="2400" dirty="0">
                <a:effectLst/>
                <a:ea typeface="Calibri" panose="020F0502020204030204" pitchFamily="34" charset="0"/>
                <a:cs typeface="Arial" panose="020B0604020202020204" pitchFamily="34" charset="0"/>
              </a:rPr>
            </a:br>
            <a:r>
              <a:rPr lang="en-US" sz="2400" dirty="0">
                <a:effectLst/>
                <a:ea typeface="Calibri" panose="020F0502020204030204" pitchFamily="34" charset="0"/>
                <a:cs typeface="Arial" panose="020B0604020202020204" pitchFamily="34" charset="0"/>
              </a:rPr>
              <a:t>      frequency (</a:t>
            </a:r>
            <a:r>
              <a:rPr lang="en-US" sz="2400" dirty="0" err="1">
                <a:effectLst/>
                <a:ea typeface="Calibri" panose="020F0502020204030204" pitchFamily="34" charset="0"/>
                <a:cs typeface="Arial" panose="020B0604020202020204" pitchFamily="34" charset="0"/>
              </a:rPr>
              <a:t>diff_sum</a:t>
            </a:r>
            <a:r>
              <a:rPr lang="en-US" sz="2400" dirty="0">
                <a:effectLst/>
                <a:ea typeface="Calibri" panose="020F0502020204030204" pitchFamily="34" charset="0"/>
                <a:cs typeface="Arial" panose="020B0604020202020204" pitchFamily="34" charset="0"/>
              </a:rPr>
              <a:t>)</a:t>
            </a:r>
            <a:endParaRPr lang="en-GB" sz="2400" dirty="0">
              <a:effectLst/>
              <a:ea typeface="Calibri" panose="020F0502020204030204" pitchFamily="34" charset="0"/>
              <a:cs typeface="Arial" panose="020B0604020202020204" pitchFamily="34" charset="0"/>
            </a:endParaRPr>
          </a:p>
          <a:p>
            <a:pPr>
              <a:lnSpc>
                <a:spcPct val="107000"/>
              </a:lnSpc>
              <a:spcAft>
                <a:spcPts val="800"/>
              </a:spcAft>
            </a:pPr>
            <a:r>
              <a:rPr lang="en-US" sz="2400" dirty="0">
                <a:effectLst/>
                <a:ea typeface="Calibri" panose="020F0502020204030204" pitchFamily="34" charset="0"/>
                <a:cs typeface="Arial" panose="020B0604020202020204" pitchFamily="34" charset="0"/>
              </a:rPr>
              <a:t>F2: Center frequency (max. peak)</a:t>
            </a:r>
          </a:p>
          <a:p>
            <a:pPr>
              <a:lnSpc>
                <a:spcPct val="107000"/>
              </a:lnSpc>
              <a:spcAft>
                <a:spcPts val="800"/>
              </a:spcAft>
            </a:pPr>
            <a:r>
              <a:rPr lang="en-US" sz="2400" dirty="0">
                <a:effectLst/>
                <a:ea typeface="Calibri" panose="020F0502020204030204" pitchFamily="34" charset="0"/>
                <a:cs typeface="Arial" panose="020B0604020202020204" pitchFamily="34" charset="0"/>
              </a:rPr>
              <a:t>F3: Mean of F2 over 10 measurements</a:t>
            </a:r>
          </a:p>
          <a:p>
            <a:pPr>
              <a:lnSpc>
                <a:spcPct val="107000"/>
              </a:lnSpc>
              <a:spcAft>
                <a:spcPts val="800"/>
              </a:spcAft>
            </a:pPr>
            <a:r>
              <a:rPr lang="en-US" sz="2400" dirty="0">
                <a:effectLst/>
                <a:ea typeface="Calibri" panose="020F0502020204030204" pitchFamily="34" charset="0"/>
                <a:cs typeface="Arial" panose="020B0604020202020204" pitchFamily="34" charset="0"/>
              </a:rPr>
              <a:t>F4: Variance of F2 over 10 measurements</a:t>
            </a:r>
            <a:endParaRPr lang="en-GB" sz="24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50915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793E-14CB-4021-9DE4-3687413D91F9}"/>
              </a:ext>
            </a:extLst>
          </p:cNvPr>
          <p:cNvSpPr>
            <a:spLocks noGrp="1"/>
          </p:cNvSpPr>
          <p:nvPr>
            <p:ph type="title"/>
          </p:nvPr>
        </p:nvSpPr>
        <p:spPr>
          <a:xfrm>
            <a:off x="1929351" y="624110"/>
            <a:ext cx="9575262" cy="782659"/>
          </a:xfrm>
        </p:spPr>
        <p:txBody>
          <a:bodyPr/>
          <a:lstStyle/>
          <a:p>
            <a:r>
              <a:rPr lang="en-US" b="1" dirty="0"/>
              <a:t>Objectives</a:t>
            </a:r>
            <a:r>
              <a:rPr lang="de-DE" dirty="0"/>
              <a:t>	</a:t>
            </a:r>
            <a:endParaRPr lang="en-GB" dirty="0"/>
          </a:p>
        </p:txBody>
      </p:sp>
      <p:sp>
        <p:nvSpPr>
          <p:cNvPr id="3" name="Content Placeholder 2">
            <a:extLst>
              <a:ext uri="{FF2B5EF4-FFF2-40B4-BE49-F238E27FC236}">
                <a16:creationId xmlns:a16="http://schemas.microsoft.com/office/drawing/2014/main" id="{95252A0E-EF49-40EC-96B7-25F2BC8B643F}"/>
              </a:ext>
            </a:extLst>
          </p:cNvPr>
          <p:cNvSpPr>
            <a:spLocks noGrp="1"/>
          </p:cNvSpPr>
          <p:nvPr>
            <p:ph idx="1"/>
          </p:nvPr>
        </p:nvSpPr>
        <p:spPr>
          <a:xfrm>
            <a:off x="1633928" y="1540189"/>
            <a:ext cx="9575262" cy="5023897"/>
          </a:xfrm>
          <a:ln>
            <a:noFill/>
          </a:ln>
        </p:spPr>
        <p:txBody>
          <a:bodyPr>
            <a:normAutofit fontScale="25000" lnSpcReduction="20000"/>
          </a:bodyPr>
          <a:lstStyle/>
          <a:p>
            <a:pPr algn="just">
              <a:lnSpc>
                <a:spcPct val="150000"/>
              </a:lnSpc>
            </a:pPr>
            <a:r>
              <a:rPr lang="en-GB" sz="9600" b="0" i="0" dirty="0">
                <a:solidFill>
                  <a:srgbClr val="000000"/>
                </a:solidFill>
                <a:effectLst/>
              </a:rPr>
              <a:t>Learning about design of the Ultrasonic sensor </a:t>
            </a:r>
            <a:r>
              <a:rPr lang="en-GB" sz="9600" dirty="0">
                <a:solidFill>
                  <a:srgbClr val="000000"/>
                </a:solidFill>
              </a:rPr>
              <a:t>SRF02 </a:t>
            </a:r>
            <a:r>
              <a:rPr lang="en-GB" sz="9600" b="0" i="0" dirty="0">
                <a:solidFill>
                  <a:srgbClr val="000000"/>
                </a:solidFill>
                <a:effectLst/>
              </a:rPr>
              <a:t>and how to use it.</a:t>
            </a:r>
          </a:p>
          <a:p>
            <a:pPr algn="just">
              <a:lnSpc>
                <a:spcPct val="150000"/>
              </a:lnSpc>
            </a:pPr>
            <a:r>
              <a:rPr lang="en-GB" sz="9600" b="0" i="0" dirty="0">
                <a:solidFill>
                  <a:srgbClr val="000000"/>
                </a:solidFill>
                <a:effectLst/>
              </a:rPr>
              <a:t>Development and installation of a sensor system for switching desk illumination</a:t>
            </a:r>
          </a:p>
          <a:p>
            <a:pPr>
              <a:lnSpc>
                <a:spcPct val="150000"/>
              </a:lnSpc>
            </a:pPr>
            <a:r>
              <a:rPr lang="en-GB" sz="9600" dirty="0"/>
              <a:t> </a:t>
            </a:r>
            <a:r>
              <a:rPr lang="en-GB" sz="9600" b="0" i="0" dirty="0">
                <a:solidFill>
                  <a:srgbClr val="000000"/>
                </a:solidFill>
                <a:effectLst/>
              </a:rPr>
              <a:t>Switch functions with help of Relays and multithreading</a:t>
            </a:r>
          </a:p>
          <a:p>
            <a:pPr>
              <a:lnSpc>
                <a:spcPct val="150000"/>
              </a:lnSpc>
            </a:pPr>
            <a:r>
              <a:rPr lang="en-GB" sz="9600" b="0" i="0" dirty="0">
                <a:solidFill>
                  <a:srgbClr val="000000"/>
                </a:solidFill>
                <a:effectLst/>
              </a:rPr>
              <a:t>Sensor must start measurement on power up by itself. Automate Red pitaya</a:t>
            </a:r>
          </a:p>
          <a:p>
            <a:pPr>
              <a:lnSpc>
                <a:spcPct val="150000"/>
              </a:lnSpc>
            </a:pPr>
            <a:r>
              <a:rPr lang="en-GB" sz="9600" b="0" i="0" dirty="0">
                <a:solidFill>
                  <a:srgbClr val="000000"/>
                </a:solidFill>
                <a:effectLst/>
              </a:rPr>
              <a:t>Validation of sensor system by comparing sensor actions with presence of human e.g. by using a camera</a:t>
            </a:r>
            <a:r>
              <a:rPr lang="en-GB" sz="9600" dirty="0"/>
              <a:t> </a:t>
            </a:r>
            <a:br>
              <a:rPr lang="en-GB" sz="2000" dirty="0"/>
            </a:br>
            <a:br>
              <a:rPr lang="en-GB" sz="2000" dirty="0"/>
            </a:br>
            <a:br>
              <a:rPr lang="en-GB" sz="2000" dirty="0"/>
            </a:br>
            <a:br>
              <a:rPr lang="en-GB" sz="2000" dirty="0"/>
            </a:br>
            <a:endParaRPr lang="en-GB" sz="2000" u="sng" dirty="0">
              <a:solidFill>
                <a:srgbClr val="0070C0"/>
              </a:solidFill>
            </a:endParaRPr>
          </a:p>
        </p:txBody>
      </p:sp>
    </p:spTree>
    <p:extLst>
      <p:ext uri="{BB962C8B-B14F-4D97-AF65-F5344CB8AC3E}">
        <p14:creationId xmlns:p14="http://schemas.microsoft.com/office/powerpoint/2010/main" val="676837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960A7-6457-4F61-8578-366ED1853626}"/>
              </a:ext>
            </a:extLst>
          </p:cNvPr>
          <p:cNvSpPr>
            <a:spLocks noGrp="1"/>
          </p:cNvSpPr>
          <p:nvPr>
            <p:ph type="title"/>
          </p:nvPr>
        </p:nvSpPr>
        <p:spPr>
          <a:xfrm>
            <a:off x="1665515" y="624110"/>
            <a:ext cx="9839098" cy="763819"/>
          </a:xfrm>
        </p:spPr>
        <p:txBody>
          <a:bodyPr/>
          <a:lstStyle/>
          <a:p>
            <a:r>
              <a:rPr lang="en-US" dirty="0"/>
              <a:t>Features Extraction (</a:t>
            </a:r>
            <a:r>
              <a:rPr lang="en-US" dirty="0" err="1"/>
              <a:t>cont</a:t>
            </a:r>
            <a:r>
              <a:rPr lang="en-US" dirty="0"/>
              <a:t>)</a:t>
            </a:r>
          </a:p>
        </p:txBody>
      </p:sp>
      <p:sp>
        <p:nvSpPr>
          <p:cNvPr id="3" name="Content Placeholder 2">
            <a:extLst>
              <a:ext uri="{FF2B5EF4-FFF2-40B4-BE49-F238E27FC236}">
                <a16:creationId xmlns:a16="http://schemas.microsoft.com/office/drawing/2014/main" id="{09E2B228-BEE4-4854-BB52-0F6CBACFB3E9}"/>
              </a:ext>
            </a:extLst>
          </p:cNvPr>
          <p:cNvSpPr>
            <a:spLocks noGrp="1"/>
          </p:cNvSpPr>
          <p:nvPr>
            <p:ph idx="1"/>
          </p:nvPr>
        </p:nvSpPr>
        <p:spPr>
          <a:xfrm>
            <a:off x="1805441" y="1387929"/>
            <a:ext cx="8915400" cy="4702628"/>
          </a:xfrm>
        </p:spPr>
        <p:txBody>
          <a:bodyPr>
            <a:normAutofit/>
          </a:bodyPr>
          <a:lstStyle/>
          <a:p>
            <a:pPr>
              <a:lnSpc>
                <a:spcPct val="107000"/>
              </a:lnSpc>
              <a:spcAft>
                <a:spcPts val="800"/>
              </a:spcAft>
            </a:pPr>
            <a:r>
              <a:rPr lang="en-US" sz="2400" dirty="0">
                <a:effectLst/>
                <a:ea typeface="Calibri" panose="020F0502020204030204" pitchFamily="34" charset="0"/>
                <a:cs typeface="Arial" panose="020B0604020202020204" pitchFamily="34" charset="0"/>
              </a:rPr>
              <a:t>F5: Number of peaks (within frequency range around </a:t>
            </a:r>
            <a:r>
              <a:rPr lang="en-US" sz="2400" dirty="0">
                <a:cs typeface="Arial" panose="020B0604020202020204" pitchFamily="34" charset="0"/>
              </a:rPr>
              <a:t>39.5 – 40.5 kHz </a:t>
            </a:r>
            <a:r>
              <a:rPr lang="en-US" sz="2400" dirty="0">
                <a:effectLst/>
                <a:ea typeface="Calibri" panose="020F0502020204030204" pitchFamily="34" charset="0"/>
                <a:cs typeface="Arial" panose="020B0604020202020204" pitchFamily="34" charset="0"/>
              </a:rPr>
              <a:t>±500 Hz of F2)</a:t>
            </a:r>
          </a:p>
          <a:p>
            <a:pPr>
              <a:lnSpc>
                <a:spcPct val="107000"/>
              </a:lnSpc>
              <a:spcAft>
                <a:spcPts val="800"/>
              </a:spcAft>
            </a:pPr>
            <a:r>
              <a:rPr lang="en-US" sz="2400" dirty="0">
                <a:effectLst/>
                <a:ea typeface="Calibri" panose="020F0502020204030204" pitchFamily="34" charset="0"/>
                <a:cs typeface="Arial" panose="020B0604020202020204" pitchFamily="34" charset="0"/>
              </a:rPr>
              <a:t>F6: Mean of F5 over 10 measurements</a:t>
            </a:r>
          </a:p>
          <a:p>
            <a:pPr>
              <a:lnSpc>
                <a:spcPct val="107000"/>
              </a:lnSpc>
              <a:spcAft>
                <a:spcPts val="800"/>
              </a:spcAft>
            </a:pPr>
            <a:r>
              <a:rPr lang="en-US" sz="2400" dirty="0">
                <a:effectLst/>
                <a:ea typeface="Calibri" panose="020F0502020204030204" pitchFamily="34" charset="0"/>
                <a:cs typeface="Arial" panose="020B0604020202020204" pitchFamily="34" charset="0"/>
              </a:rPr>
              <a:t>F7: Variance of F5 over 10 measurements</a:t>
            </a:r>
            <a:endParaRPr lang="en-GB" sz="2400" dirty="0">
              <a:effectLst/>
              <a:ea typeface="Calibri" panose="020F0502020204030204" pitchFamily="34" charset="0"/>
              <a:cs typeface="Arial" panose="020B0604020202020204" pitchFamily="34" charset="0"/>
            </a:endParaRPr>
          </a:p>
          <a:p>
            <a:r>
              <a:rPr lang="en-US" sz="2400" dirty="0">
                <a:effectLst/>
                <a:ea typeface="Calibri" panose="020F0502020204030204" pitchFamily="34" charset="0"/>
                <a:cs typeface="Arial" panose="020B0604020202020204" pitchFamily="34" charset="0"/>
              </a:rPr>
              <a:t>F8: Mean frequency distance of 3 peaks (left of center frequency, center frequency, right of center frequency (max. peak)</a:t>
            </a:r>
          </a:p>
          <a:p>
            <a:r>
              <a:rPr lang="en-US" sz="2400" dirty="0">
                <a:effectLst/>
                <a:ea typeface="Calibri" panose="020F0502020204030204" pitchFamily="34" charset="0"/>
                <a:cs typeface="Arial" panose="020B0604020202020204" pitchFamily="34" charset="0"/>
              </a:rPr>
              <a:t>F9: Mean of F8 over 10 measurements</a:t>
            </a:r>
          </a:p>
          <a:p>
            <a:r>
              <a:rPr lang="en-US" sz="2400" dirty="0">
                <a:effectLst/>
                <a:ea typeface="Calibri" panose="020F0502020204030204" pitchFamily="34" charset="0"/>
                <a:cs typeface="Arial" panose="020B0604020202020204" pitchFamily="34" charset="0"/>
              </a:rPr>
              <a:t>F10: Variance of F8 over 10 measurements</a:t>
            </a:r>
            <a:endParaRPr lang="en-US" sz="2400" dirty="0"/>
          </a:p>
          <a:p>
            <a:endParaRPr lang="en-US" dirty="0"/>
          </a:p>
        </p:txBody>
      </p:sp>
    </p:spTree>
    <p:extLst>
      <p:ext uri="{BB962C8B-B14F-4D97-AF65-F5344CB8AC3E}">
        <p14:creationId xmlns:p14="http://schemas.microsoft.com/office/powerpoint/2010/main" val="1679668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487E39F-253E-4816-89C1-7283CB07605F}"/>
              </a:ext>
            </a:extLst>
          </p:cNvPr>
          <p:cNvPicPr>
            <a:picLocks noGrp="1" noChangeAspect="1"/>
          </p:cNvPicPr>
          <p:nvPr>
            <p:ph idx="1"/>
          </p:nvPr>
        </p:nvPicPr>
        <p:blipFill>
          <a:blip r:embed="rId3"/>
          <a:stretch>
            <a:fillRect/>
          </a:stretch>
        </p:blipFill>
        <p:spPr>
          <a:xfrm>
            <a:off x="1894507" y="1102179"/>
            <a:ext cx="9041759" cy="4653641"/>
          </a:xfrm>
        </p:spPr>
      </p:pic>
    </p:spTree>
    <p:extLst>
      <p:ext uri="{BB962C8B-B14F-4D97-AF65-F5344CB8AC3E}">
        <p14:creationId xmlns:p14="http://schemas.microsoft.com/office/powerpoint/2010/main" val="2500723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24AA8AA-3B32-4C7E-B821-E431B6FD399D}"/>
              </a:ext>
            </a:extLst>
          </p:cNvPr>
          <p:cNvPicPr>
            <a:picLocks noGrp="1" noChangeAspect="1"/>
          </p:cNvPicPr>
          <p:nvPr>
            <p:ph idx="1"/>
          </p:nvPr>
        </p:nvPicPr>
        <p:blipFill>
          <a:blip r:embed="rId3"/>
          <a:stretch>
            <a:fillRect/>
          </a:stretch>
        </p:blipFill>
        <p:spPr>
          <a:xfrm>
            <a:off x="2129659" y="847492"/>
            <a:ext cx="8839811" cy="4509545"/>
          </a:xfrm>
        </p:spPr>
      </p:pic>
    </p:spTree>
    <p:extLst>
      <p:ext uri="{BB962C8B-B14F-4D97-AF65-F5344CB8AC3E}">
        <p14:creationId xmlns:p14="http://schemas.microsoft.com/office/powerpoint/2010/main" val="2434689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A558128-A018-4257-BB41-BD6BE7A77A47}"/>
              </a:ext>
            </a:extLst>
          </p:cNvPr>
          <p:cNvPicPr>
            <a:picLocks noGrp="1" noChangeAspect="1"/>
          </p:cNvPicPr>
          <p:nvPr>
            <p:ph idx="1"/>
          </p:nvPr>
        </p:nvPicPr>
        <p:blipFill>
          <a:blip r:embed="rId3"/>
          <a:stretch>
            <a:fillRect/>
          </a:stretch>
        </p:blipFill>
        <p:spPr>
          <a:xfrm>
            <a:off x="1782455" y="930729"/>
            <a:ext cx="9765276" cy="4996541"/>
          </a:xfrm>
        </p:spPr>
      </p:pic>
    </p:spTree>
    <p:extLst>
      <p:ext uri="{BB962C8B-B14F-4D97-AF65-F5344CB8AC3E}">
        <p14:creationId xmlns:p14="http://schemas.microsoft.com/office/powerpoint/2010/main" val="3637028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8475A-6160-4BD2-B594-DC6A58B3A334}"/>
              </a:ext>
            </a:extLst>
          </p:cNvPr>
          <p:cNvSpPr>
            <a:spLocks noGrp="1"/>
          </p:cNvSpPr>
          <p:nvPr>
            <p:ph type="title"/>
          </p:nvPr>
        </p:nvSpPr>
        <p:spPr>
          <a:xfrm>
            <a:off x="1763486" y="222068"/>
            <a:ext cx="9741126" cy="780147"/>
          </a:xfrm>
        </p:spPr>
        <p:txBody>
          <a:bodyPr/>
          <a:lstStyle/>
          <a:p>
            <a:r>
              <a:rPr lang="en-US" dirty="0" err="1"/>
              <a:t>Box_Classifier</a:t>
            </a:r>
            <a:endParaRPr lang="en-US" dirty="0"/>
          </a:p>
        </p:txBody>
      </p:sp>
      <p:pic>
        <p:nvPicPr>
          <p:cNvPr id="5" name="Content Placeholder 4">
            <a:extLst>
              <a:ext uri="{FF2B5EF4-FFF2-40B4-BE49-F238E27FC236}">
                <a16:creationId xmlns:a16="http://schemas.microsoft.com/office/drawing/2014/main" id="{2DFA4F46-A91C-4078-A271-0E521C12C0BC}"/>
              </a:ext>
            </a:extLst>
          </p:cNvPr>
          <p:cNvPicPr>
            <a:picLocks noGrp="1" noChangeAspect="1"/>
          </p:cNvPicPr>
          <p:nvPr>
            <p:ph idx="1"/>
          </p:nvPr>
        </p:nvPicPr>
        <p:blipFill>
          <a:blip r:embed="rId2"/>
          <a:stretch>
            <a:fillRect/>
          </a:stretch>
        </p:blipFill>
        <p:spPr>
          <a:xfrm>
            <a:off x="1763487" y="1002215"/>
            <a:ext cx="7289794" cy="4043314"/>
          </a:xfrm>
        </p:spPr>
      </p:pic>
      <p:sp>
        <p:nvSpPr>
          <p:cNvPr id="6" name="TextBox 5">
            <a:extLst>
              <a:ext uri="{FF2B5EF4-FFF2-40B4-BE49-F238E27FC236}">
                <a16:creationId xmlns:a16="http://schemas.microsoft.com/office/drawing/2014/main" id="{BC15FCDD-0E8B-4D0F-BDB1-CC107FCC6A30}"/>
              </a:ext>
            </a:extLst>
          </p:cNvPr>
          <p:cNvSpPr txBox="1"/>
          <p:nvPr/>
        </p:nvSpPr>
        <p:spPr>
          <a:xfrm>
            <a:off x="1763486" y="5045529"/>
            <a:ext cx="9323613"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2 features are used i.e. F1 and F4 based on the statistical analysis with a threshold. If it exceeds the threshold the class identified will be 2 otherwise will be 1. </a:t>
            </a:r>
          </a:p>
        </p:txBody>
      </p:sp>
    </p:spTree>
    <p:extLst>
      <p:ext uri="{BB962C8B-B14F-4D97-AF65-F5344CB8AC3E}">
        <p14:creationId xmlns:p14="http://schemas.microsoft.com/office/powerpoint/2010/main" val="2673610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C1A4D-8550-422D-ACFD-DC0240E233DC}"/>
              </a:ext>
            </a:extLst>
          </p:cNvPr>
          <p:cNvSpPr>
            <a:spLocks noGrp="1"/>
          </p:cNvSpPr>
          <p:nvPr>
            <p:ph type="title"/>
          </p:nvPr>
        </p:nvSpPr>
        <p:spPr>
          <a:xfrm>
            <a:off x="1730829" y="624110"/>
            <a:ext cx="9539131" cy="812804"/>
          </a:xfrm>
        </p:spPr>
        <p:txBody>
          <a:bodyPr/>
          <a:lstStyle/>
          <a:p>
            <a:r>
              <a:rPr lang="en-US" dirty="0"/>
              <a:t>Variable Initialization for DIO pins</a:t>
            </a:r>
          </a:p>
        </p:txBody>
      </p:sp>
      <p:pic>
        <p:nvPicPr>
          <p:cNvPr id="5" name="Content Placeholder 4">
            <a:extLst>
              <a:ext uri="{FF2B5EF4-FFF2-40B4-BE49-F238E27FC236}">
                <a16:creationId xmlns:a16="http://schemas.microsoft.com/office/drawing/2014/main" id="{ABBF7555-A543-40CF-B882-17F385B5C0BD}"/>
              </a:ext>
            </a:extLst>
          </p:cNvPr>
          <p:cNvPicPr>
            <a:picLocks noGrp="1" noChangeAspect="1"/>
          </p:cNvPicPr>
          <p:nvPr>
            <p:ph idx="1"/>
          </p:nvPr>
        </p:nvPicPr>
        <p:blipFill>
          <a:blip r:embed="rId3"/>
          <a:stretch>
            <a:fillRect/>
          </a:stretch>
        </p:blipFill>
        <p:spPr>
          <a:xfrm>
            <a:off x="1496177" y="1436914"/>
            <a:ext cx="9773783" cy="3608614"/>
          </a:xfrm>
        </p:spPr>
      </p:pic>
    </p:spTree>
    <p:extLst>
      <p:ext uri="{BB962C8B-B14F-4D97-AF65-F5344CB8AC3E}">
        <p14:creationId xmlns:p14="http://schemas.microsoft.com/office/powerpoint/2010/main" val="1198254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80AA7F-FCCF-441A-99B0-F2BA8D399537}"/>
              </a:ext>
            </a:extLst>
          </p:cNvPr>
          <p:cNvPicPr>
            <a:picLocks noGrp="1" noChangeAspect="1"/>
          </p:cNvPicPr>
          <p:nvPr>
            <p:ph idx="1"/>
          </p:nvPr>
        </p:nvPicPr>
        <p:blipFill>
          <a:blip r:embed="rId3"/>
          <a:stretch>
            <a:fillRect/>
          </a:stretch>
        </p:blipFill>
        <p:spPr>
          <a:xfrm>
            <a:off x="1672545" y="1754442"/>
            <a:ext cx="8846910" cy="4296172"/>
          </a:xfrm>
        </p:spPr>
      </p:pic>
      <p:sp>
        <p:nvSpPr>
          <p:cNvPr id="6" name="TextBox 5">
            <a:extLst>
              <a:ext uri="{FF2B5EF4-FFF2-40B4-BE49-F238E27FC236}">
                <a16:creationId xmlns:a16="http://schemas.microsoft.com/office/drawing/2014/main" id="{58A8E300-E975-468C-A24E-9CEBB79A1F8D}"/>
              </a:ext>
            </a:extLst>
          </p:cNvPr>
          <p:cNvSpPr txBox="1"/>
          <p:nvPr/>
        </p:nvSpPr>
        <p:spPr>
          <a:xfrm>
            <a:off x="1730829" y="685800"/>
            <a:ext cx="8049985" cy="646331"/>
          </a:xfrm>
          <a:prstGeom prst="rect">
            <a:avLst/>
          </a:prstGeom>
          <a:noFill/>
        </p:spPr>
        <p:txBody>
          <a:bodyPr wrap="square" rtlCol="0">
            <a:spAutoFit/>
          </a:bodyPr>
          <a:lstStyle/>
          <a:p>
            <a:r>
              <a:rPr lang="en-US" sz="3600" dirty="0"/>
              <a:t>Creating Threads</a:t>
            </a:r>
          </a:p>
        </p:txBody>
      </p:sp>
    </p:spTree>
    <p:extLst>
      <p:ext uri="{BB962C8B-B14F-4D97-AF65-F5344CB8AC3E}">
        <p14:creationId xmlns:p14="http://schemas.microsoft.com/office/powerpoint/2010/main" val="4161270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E9972B-18FF-4110-B4B3-F485EC05759A}"/>
              </a:ext>
            </a:extLst>
          </p:cNvPr>
          <p:cNvSpPr/>
          <p:nvPr/>
        </p:nvSpPr>
        <p:spPr>
          <a:xfrm>
            <a:off x="5225143" y="440871"/>
            <a:ext cx="1632857" cy="1028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Box Classifier</a:t>
            </a:r>
          </a:p>
        </p:txBody>
      </p:sp>
      <p:cxnSp>
        <p:nvCxnSpPr>
          <p:cNvPr id="6" name="Straight Connector 5">
            <a:extLst>
              <a:ext uri="{FF2B5EF4-FFF2-40B4-BE49-F238E27FC236}">
                <a16:creationId xmlns:a16="http://schemas.microsoft.com/office/drawing/2014/main" id="{6F521D01-12BE-4B71-A017-7CD2FA4A8629}"/>
              </a:ext>
            </a:extLst>
          </p:cNvPr>
          <p:cNvCxnSpPr/>
          <p:nvPr/>
        </p:nvCxnSpPr>
        <p:spPr>
          <a:xfrm>
            <a:off x="6096000" y="1469571"/>
            <a:ext cx="0" cy="506186"/>
          </a:xfrm>
          <a:prstGeom prst="line">
            <a:avLst/>
          </a:prstGeom>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2D47686-163B-42C1-B8F0-75D36D275B1D}"/>
              </a:ext>
            </a:extLst>
          </p:cNvPr>
          <p:cNvSpPr/>
          <p:nvPr/>
        </p:nvSpPr>
        <p:spPr>
          <a:xfrm>
            <a:off x="5279571" y="1983921"/>
            <a:ext cx="1632857" cy="1028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Led Thread</a:t>
            </a:r>
          </a:p>
        </p:txBody>
      </p:sp>
      <p:cxnSp>
        <p:nvCxnSpPr>
          <p:cNvPr id="8" name="Straight Connector 7">
            <a:extLst>
              <a:ext uri="{FF2B5EF4-FFF2-40B4-BE49-F238E27FC236}">
                <a16:creationId xmlns:a16="http://schemas.microsoft.com/office/drawing/2014/main" id="{B695CC6B-11C7-41D7-98B2-9378753C8493}"/>
              </a:ext>
            </a:extLst>
          </p:cNvPr>
          <p:cNvCxnSpPr/>
          <p:nvPr/>
        </p:nvCxnSpPr>
        <p:spPr>
          <a:xfrm>
            <a:off x="6150428" y="3012621"/>
            <a:ext cx="0" cy="506186"/>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CD1D50F-1BA9-450C-93D8-37A693811E8D}"/>
              </a:ext>
            </a:extLst>
          </p:cNvPr>
          <p:cNvCxnSpPr/>
          <p:nvPr/>
        </p:nvCxnSpPr>
        <p:spPr>
          <a:xfrm>
            <a:off x="6096000" y="1730829"/>
            <a:ext cx="13171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47616D86-47CE-4F76-B095-853B48235C56}"/>
              </a:ext>
            </a:extLst>
          </p:cNvPr>
          <p:cNvSpPr/>
          <p:nvPr/>
        </p:nvSpPr>
        <p:spPr>
          <a:xfrm>
            <a:off x="2487388" y="473531"/>
            <a:ext cx="1975756" cy="107768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Measurement</a:t>
            </a:r>
          </a:p>
          <a:p>
            <a:pPr algn="ctr"/>
            <a:r>
              <a:rPr lang="en-US" dirty="0"/>
              <a:t>thread</a:t>
            </a:r>
          </a:p>
        </p:txBody>
      </p:sp>
      <p:cxnSp>
        <p:nvCxnSpPr>
          <p:cNvPr id="15" name="Straight Connector 14">
            <a:extLst>
              <a:ext uri="{FF2B5EF4-FFF2-40B4-BE49-F238E27FC236}">
                <a16:creationId xmlns:a16="http://schemas.microsoft.com/office/drawing/2014/main" id="{F2565D3B-E59D-4257-8555-5FEE06DF46F0}"/>
              </a:ext>
            </a:extLst>
          </p:cNvPr>
          <p:cNvCxnSpPr>
            <a:cxnSpLocks/>
            <a:endCxn id="4" idx="1"/>
          </p:cNvCxnSpPr>
          <p:nvPr/>
        </p:nvCxnSpPr>
        <p:spPr>
          <a:xfrm>
            <a:off x="4463144" y="955221"/>
            <a:ext cx="761999"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A6801F5-3620-4526-80BC-B96AA5BD6650}"/>
              </a:ext>
            </a:extLst>
          </p:cNvPr>
          <p:cNvSpPr txBox="1"/>
          <p:nvPr/>
        </p:nvSpPr>
        <p:spPr>
          <a:xfrm>
            <a:off x="7521237" y="1537998"/>
            <a:ext cx="2602475" cy="369332"/>
          </a:xfrm>
          <a:prstGeom prst="rect">
            <a:avLst/>
          </a:prstGeom>
          <a:noFill/>
        </p:spPr>
        <p:txBody>
          <a:bodyPr wrap="square" rtlCol="0">
            <a:spAutoFit/>
          </a:bodyPr>
          <a:lstStyle/>
          <a:p>
            <a:r>
              <a:rPr lang="en-US" dirty="0"/>
              <a:t>Object Class (1 or 2)</a:t>
            </a:r>
          </a:p>
        </p:txBody>
      </p:sp>
      <p:sp>
        <p:nvSpPr>
          <p:cNvPr id="21" name="Diamond 20">
            <a:extLst>
              <a:ext uri="{FF2B5EF4-FFF2-40B4-BE49-F238E27FC236}">
                <a16:creationId xmlns:a16="http://schemas.microsoft.com/office/drawing/2014/main" id="{4AF4CB21-7CB0-44F2-9154-D3E2AE000AF9}"/>
              </a:ext>
            </a:extLst>
          </p:cNvPr>
          <p:cNvSpPr/>
          <p:nvPr/>
        </p:nvSpPr>
        <p:spPr>
          <a:xfrm>
            <a:off x="4555673" y="3535135"/>
            <a:ext cx="3189509" cy="2490106"/>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Switch the Light ON and OFF according to the class</a:t>
            </a:r>
          </a:p>
        </p:txBody>
      </p:sp>
    </p:spTree>
    <p:extLst>
      <p:ext uri="{BB962C8B-B14F-4D97-AF65-F5344CB8AC3E}">
        <p14:creationId xmlns:p14="http://schemas.microsoft.com/office/powerpoint/2010/main" val="3150905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19B88-0C8B-4C71-91C2-969589EDCA9F}"/>
              </a:ext>
            </a:extLst>
          </p:cNvPr>
          <p:cNvSpPr>
            <a:spLocks noGrp="1"/>
          </p:cNvSpPr>
          <p:nvPr>
            <p:ph type="title"/>
          </p:nvPr>
        </p:nvSpPr>
        <p:spPr>
          <a:xfrm>
            <a:off x="2592926" y="624110"/>
            <a:ext cx="6558042" cy="682176"/>
          </a:xfrm>
        </p:spPr>
        <p:txBody>
          <a:bodyPr/>
          <a:lstStyle/>
          <a:p>
            <a:r>
              <a:rPr lang="en-US" dirty="0"/>
              <a:t>Starting the LED thread</a:t>
            </a:r>
          </a:p>
        </p:txBody>
      </p:sp>
      <p:pic>
        <p:nvPicPr>
          <p:cNvPr id="5" name="Content Placeholder 4">
            <a:extLst>
              <a:ext uri="{FF2B5EF4-FFF2-40B4-BE49-F238E27FC236}">
                <a16:creationId xmlns:a16="http://schemas.microsoft.com/office/drawing/2014/main" id="{FC029C35-736C-4AAC-94D2-13F73A3414B3}"/>
              </a:ext>
            </a:extLst>
          </p:cNvPr>
          <p:cNvPicPr>
            <a:picLocks noGrp="1" noChangeAspect="1"/>
          </p:cNvPicPr>
          <p:nvPr>
            <p:ph idx="1"/>
          </p:nvPr>
        </p:nvPicPr>
        <p:blipFill>
          <a:blip r:embed="rId3"/>
          <a:stretch>
            <a:fillRect/>
          </a:stretch>
        </p:blipFill>
        <p:spPr>
          <a:xfrm>
            <a:off x="2592925" y="1600200"/>
            <a:ext cx="6558042" cy="5110843"/>
          </a:xfrm>
        </p:spPr>
      </p:pic>
    </p:spTree>
    <p:extLst>
      <p:ext uri="{BB962C8B-B14F-4D97-AF65-F5344CB8AC3E}">
        <p14:creationId xmlns:p14="http://schemas.microsoft.com/office/powerpoint/2010/main" val="2092810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CF35-1293-488A-9165-A25F555AEB99}"/>
              </a:ext>
            </a:extLst>
          </p:cNvPr>
          <p:cNvSpPr>
            <a:spLocks noGrp="1"/>
          </p:cNvSpPr>
          <p:nvPr>
            <p:ph type="title"/>
          </p:nvPr>
        </p:nvSpPr>
        <p:spPr>
          <a:xfrm>
            <a:off x="1776496" y="215616"/>
            <a:ext cx="8911687" cy="682176"/>
          </a:xfrm>
        </p:spPr>
        <p:txBody>
          <a:bodyPr/>
          <a:lstStyle/>
          <a:p>
            <a:r>
              <a:rPr lang="en-US" dirty="0"/>
              <a:t>Switching the Lights</a:t>
            </a:r>
          </a:p>
        </p:txBody>
      </p:sp>
      <p:pic>
        <p:nvPicPr>
          <p:cNvPr id="5" name="Content Placeholder 4">
            <a:extLst>
              <a:ext uri="{FF2B5EF4-FFF2-40B4-BE49-F238E27FC236}">
                <a16:creationId xmlns:a16="http://schemas.microsoft.com/office/drawing/2014/main" id="{F36A7C91-867F-4944-AA5B-1D23ADB31238}"/>
              </a:ext>
            </a:extLst>
          </p:cNvPr>
          <p:cNvPicPr>
            <a:picLocks noGrp="1" noChangeAspect="1"/>
          </p:cNvPicPr>
          <p:nvPr>
            <p:ph idx="1"/>
          </p:nvPr>
        </p:nvPicPr>
        <p:blipFill>
          <a:blip r:embed="rId3"/>
          <a:stretch>
            <a:fillRect/>
          </a:stretch>
        </p:blipFill>
        <p:spPr>
          <a:xfrm>
            <a:off x="1776496" y="897792"/>
            <a:ext cx="4692514" cy="5744592"/>
          </a:xfrm>
        </p:spPr>
      </p:pic>
      <p:sp>
        <p:nvSpPr>
          <p:cNvPr id="6" name="TextBox 5">
            <a:extLst>
              <a:ext uri="{FF2B5EF4-FFF2-40B4-BE49-F238E27FC236}">
                <a16:creationId xmlns:a16="http://schemas.microsoft.com/office/drawing/2014/main" id="{4F08B984-10ED-4E15-A6B2-B353CB27669A}"/>
              </a:ext>
            </a:extLst>
          </p:cNvPr>
          <p:cNvSpPr txBox="1"/>
          <p:nvPr/>
        </p:nvSpPr>
        <p:spPr>
          <a:xfrm>
            <a:off x="6730267" y="1061356"/>
            <a:ext cx="4692514" cy="5225143"/>
          </a:xfrm>
          <a:prstGeom prst="rect">
            <a:avLst/>
          </a:prstGeom>
          <a:noFill/>
        </p:spPr>
        <p:txBody>
          <a:bodyPr wrap="square" rtlCol="0">
            <a:spAutoFit/>
          </a:bodyPr>
          <a:lstStyle/>
          <a:p>
            <a:endParaRPr lang="en-US" dirty="0"/>
          </a:p>
        </p:txBody>
      </p:sp>
      <p:pic>
        <p:nvPicPr>
          <p:cNvPr id="8" name="Picture 7">
            <a:extLst>
              <a:ext uri="{FF2B5EF4-FFF2-40B4-BE49-F238E27FC236}">
                <a16:creationId xmlns:a16="http://schemas.microsoft.com/office/drawing/2014/main" id="{04B70E33-1161-4F00-A4E1-B6B276474206}"/>
              </a:ext>
            </a:extLst>
          </p:cNvPr>
          <p:cNvPicPr>
            <a:picLocks noChangeAspect="1"/>
          </p:cNvPicPr>
          <p:nvPr/>
        </p:nvPicPr>
        <p:blipFill>
          <a:blip r:embed="rId4"/>
          <a:stretch>
            <a:fillRect/>
          </a:stretch>
        </p:blipFill>
        <p:spPr>
          <a:xfrm>
            <a:off x="7024036" y="1523985"/>
            <a:ext cx="4660002" cy="3810029"/>
          </a:xfrm>
          <a:prstGeom prst="rect">
            <a:avLst/>
          </a:prstGeom>
        </p:spPr>
      </p:pic>
    </p:spTree>
    <p:extLst>
      <p:ext uri="{BB962C8B-B14F-4D97-AF65-F5344CB8AC3E}">
        <p14:creationId xmlns:p14="http://schemas.microsoft.com/office/powerpoint/2010/main" val="3322930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7D6B2-69F4-49D3-BDDF-6CF20F940335}"/>
              </a:ext>
            </a:extLst>
          </p:cNvPr>
          <p:cNvSpPr>
            <a:spLocks noGrp="1"/>
          </p:cNvSpPr>
          <p:nvPr>
            <p:ph type="title"/>
          </p:nvPr>
        </p:nvSpPr>
        <p:spPr>
          <a:xfrm>
            <a:off x="1632857" y="215617"/>
            <a:ext cx="9871755" cy="731161"/>
          </a:xfrm>
        </p:spPr>
        <p:txBody>
          <a:bodyPr/>
          <a:lstStyle/>
          <a:p>
            <a:r>
              <a:rPr lang="en-US" dirty="0"/>
              <a:t>Used Hardware</a:t>
            </a:r>
          </a:p>
        </p:txBody>
      </p:sp>
      <p:sp>
        <p:nvSpPr>
          <p:cNvPr id="3" name="Content Placeholder 2">
            <a:extLst>
              <a:ext uri="{FF2B5EF4-FFF2-40B4-BE49-F238E27FC236}">
                <a16:creationId xmlns:a16="http://schemas.microsoft.com/office/drawing/2014/main" id="{A81447BB-85B0-4FCD-BE95-17B686718E0B}"/>
              </a:ext>
            </a:extLst>
          </p:cNvPr>
          <p:cNvSpPr>
            <a:spLocks noGrp="1"/>
          </p:cNvSpPr>
          <p:nvPr>
            <p:ph idx="1"/>
          </p:nvPr>
        </p:nvSpPr>
        <p:spPr>
          <a:xfrm>
            <a:off x="1638300" y="1072242"/>
            <a:ext cx="8915400" cy="4691743"/>
          </a:xfrm>
        </p:spPr>
        <p:txBody>
          <a:bodyPr>
            <a:normAutofit/>
          </a:bodyPr>
          <a:lstStyle/>
          <a:p>
            <a:pPr>
              <a:lnSpc>
                <a:spcPct val="200000"/>
              </a:lnSpc>
            </a:pPr>
            <a:r>
              <a:rPr lang="en-US" sz="2400" dirty="0"/>
              <a:t>2 LED PWR121 Lights</a:t>
            </a:r>
          </a:p>
          <a:p>
            <a:pPr>
              <a:lnSpc>
                <a:spcPct val="200000"/>
              </a:lnSpc>
            </a:pPr>
            <a:r>
              <a:rPr lang="en-US" sz="2400" dirty="0"/>
              <a:t>2 Relay module HF3FA gravity version 4.0</a:t>
            </a:r>
          </a:p>
          <a:p>
            <a:pPr>
              <a:lnSpc>
                <a:spcPct val="200000"/>
              </a:lnSpc>
            </a:pPr>
            <a:r>
              <a:rPr lang="en-US" sz="2400" dirty="0"/>
              <a:t>Red Pitaya</a:t>
            </a:r>
          </a:p>
          <a:p>
            <a:pPr>
              <a:lnSpc>
                <a:spcPct val="200000"/>
              </a:lnSpc>
            </a:pPr>
            <a:r>
              <a:rPr lang="en-US" sz="2400" dirty="0"/>
              <a:t>Ultrasonic Sensor SRF02</a:t>
            </a:r>
          </a:p>
          <a:p>
            <a:pPr>
              <a:lnSpc>
                <a:spcPct val="200000"/>
              </a:lnSpc>
            </a:pPr>
            <a:r>
              <a:rPr lang="en-US" sz="2400" dirty="0"/>
              <a:t>Webcam</a:t>
            </a:r>
          </a:p>
        </p:txBody>
      </p:sp>
    </p:spTree>
    <p:extLst>
      <p:ext uri="{BB962C8B-B14F-4D97-AF65-F5344CB8AC3E}">
        <p14:creationId xmlns:p14="http://schemas.microsoft.com/office/powerpoint/2010/main" val="1353091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10E242-C52B-4EAE-B40A-0FF39C6BF625}"/>
              </a:ext>
            </a:extLst>
          </p:cNvPr>
          <p:cNvSpPr txBox="1"/>
          <p:nvPr/>
        </p:nvSpPr>
        <p:spPr>
          <a:xfrm>
            <a:off x="1862528" y="699754"/>
            <a:ext cx="9518486" cy="646331"/>
          </a:xfrm>
          <a:prstGeom prst="rect">
            <a:avLst/>
          </a:prstGeom>
          <a:noFill/>
        </p:spPr>
        <p:txBody>
          <a:bodyPr wrap="square">
            <a:spAutoFit/>
          </a:bodyPr>
          <a:lstStyle/>
          <a:p>
            <a:r>
              <a:rPr lang="de-DE" sz="3600" b="1" dirty="0" err="1">
                <a:solidFill>
                  <a:schemeClr val="tx1">
                    <a:lumMod val="85000"/>
                    <a:lumOff val="15000"/>
                  </a:schemeClr>
                </a:solidFill>
                <a:latin typeface="+mj-lt"/>
                <a:ea typeface="+mj-ea"/>
                <a:cs typeface="+mj-cs"/>
              </a:rPr>
              <a:t>Automate</a:t>
            </a:r>
            <a:r>
              <a:rPr lang="de-DE" sz="3600" b="1" dirty="0">
                <a:solidFill>
                  <a:schemeClr val="tx1">
                    <a:lumMod val="85000"/>
                    <a:lumOff val="15000"/>
                  </a:schemeClr>
                </a:solidFill>
                <a:latin typeface="+mj-lt"/>
                <a:ea typeface="+mj-ea"/>
                <a:cs typeface="+mj-cs"/>
              </a:rPr>
              <a:t> </a:t>
            </a:r>
            <a:r>
              <a:rPr lang="de-DE" sz="3600" b="1" dirty="0" err="1">
                <a:solidFill>
                  <a:schemeClr val="tx1">
                    <a:lumMod val="85000"/>
                    <a:lumOff val="15000"/>
                  </a:schemeClr>
                </a:solidFill>
                <a:latin typeface="+mj-lt"/>
                <a:ea typeface="+mj-ea"/>
                <a:cs typeface="+mj-cs"/>
              </a:rPr>
              <a:t>Red</a:t>
            </a:r>
            <a:r>
              <a:rPr lang="de-DE" sz="3600" b="1" dirty="0">
                <a:solidFill>
                  <a:schemeClr val="tx1">
                    <a:lumMod val="85000"/>
                    <a:lumOff val="15000"/>
                  </a:schemeClr>
                </a:solidFill>
                <a:latin typeface="+mj-lt"/>
                <a:ea typeface="+mj-ea"/>
                <a:cs typeface="+mj-cs"/>
              </a:rPr>
              <a:t> Pitaya and </a:t>
            </a:r>
            <a:r>
              <a:rPr lang="de-DE" sz="3600" b="1" dirty="0" err="1">
                <a:solidFill>
                  <a:schemeClr val="tx1">
                    <a:lumMod val="85000"/>
                    <a:lumOff val="15000"/>
                  </a:schemeClr>
                </a:solidFill>
                <a:latin typeface="+mj-lt"/>
                <a:ea typeface="+mj-ea"/>
                <a:cs typeface="+mj-cs"/>
              </a:rPr>
              <a:t>Starting</a:t>
            </a:r>
            <a:r>
              <a:rPr lang="de-DE" sz="3600" b="1" dirty="0">
                <a:solidFill>
                  <a:schemeClr val="tx1">
                    <a:lumMod val="85000"/>
                    <a:lumOff val="15000"/>
                  </a:schemeClr>
                </a:solidFill>
                <a:latin typeface="+mj-lt"/>
                <a:ea typeface="+mj-ea"/>
                <a:cs typeface="+mj-cs"/>
              </a:rPr>
              <a:t> Sensor</a:t>
            </a:r>
            <a:endParaRPr lang="en-US" sz="3600" b="1" dirty="0">
              <a:solidFill>
                <a:schemeClr val="tx1">
                  <a:lumMod val="85000"/>
                  <a:lumOff val="15000"/>
                </a:schemeClr>
              </a:solidFill>
              <a:latin typeface="+mj-lt"/>
              <a:ea typeface="+mj-ea"/>
              <a:cs typeface="+mj-cs"/>
            </a:endParaRPr>
          </a:p>
        </p:txBody>
      </p:sp>
      <p:sp>
        <p:nvSpPr>
          <p:cNvPr id="5" name="TextBox 4">
            <a:extLst>
              <a:ext uri="{FF2B5EF4-FFF2-40B4-BE49-F238E27FC236}">
                <a16:creationId xmlns:a16="http://schemas.microsoft.com/office/drawing/2014/main" id="{EFEEDB4F-F2BF-42AE-8115-2BE7A0CD4B63}"/>
              </a:ext>
            </a:extLst>
          </p:cNvPr>
          <p:cNvSpPr txBox="1"/>
          <p:nvPr/>
        </p:nvSpPr>
        <p:spPr>
          <a:xfrm>
            <a:off x="1862528" y="1499016"/>
            <a:ext cx="8679305" cy="4216539"/>
          </a:xfrm>
          <a:prstGeom prst="rect">
            <a:avLst/>
          </a:prstGeom>
          <a:noFill/>
        </p:spPr>
        <p:txBody>
          <a:bodyPr wrap="square" rtlCol="0">
            <a:spAutoFit/>
          </a:bodyPr>
          <a:lstStyle/>
          <a:p>
            <a:r>
              <a:rPr lang="en-US" sz="3600" b="1" dirty="0" err="1"/>
              <a:t>cron</a:t>
            </a:r>
            <a:endParaRPr lang="en-US" sz="3600" b="1" dirty="0"/>
          </a:p>
          <a:p>
            <a:r>
              <a:rPr lang="en-US" sz="2400" dirty="0"/>
              <a:t>It is a utility which is mainly doing repetitive or scheduler task on Linux or Unix like operating systems. </a:t>
            </a:r>
          </a:p>
          <a:p>
            <a:endParaRPr lang="en-US" sz="2000" dirty="0"/>
          </a:p>
          <a:p>
            <a:r>
              <a:rPr lang="en-GB" sz="3600" b="1" dirty="0"/>
              <a:t>crontab</a:t>
            </a:r>
            <a:endParaRPr lang="en-US" sz="3600" dirty="0"/>
          </a:p>
          <a:p>
            <a:r>
              <a:rPr lang="en-GB" sz="2400" dirty="0"/>
              <a:t>Is a file which contains commands and intervals.</a:t>
            </a:r>
          </a:p>
          <a:p>
            <a:endParaRPr lang="en-GB" sz="2000" dirty="0"/>
          </a:p>
          <a:p>
            <a:r>
              <a:rPr lang="en-GB" sz="3600" b="1" dirty="0"/>
              <a:t>cronjob</a:t>
            </a:r>
            <a:endParaRPr lang="en-GB" sz="3600" dirty="0"/>
          </a:p>
          <a:p>
            <a:r>
              <a:rPr lang="en-GB" sz="2400" dirty="0"/>
              <a:t>And the job which we will be doing by making use of command is known as cronjob </a:t>
            </a:r>
            <a:endParaRPr lang="en-US" sz="2400" dirty="0"/>
          </a:p>
        </p:txBody>
      </p:sp>
    </p:spTree>
    <p:extLst>
      <p:ext uri="{BB962C8B-B14F-4D97-AF65-F5344CB8AC3E}">
        <p14:creationId xmlns:p14="http://schemas.microsoft.com/office/powerpoint/2010/main" val="3031142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3738A-41D6-4BD9-B748-2DFAB1495B6A}"/>
              </a:ext>
            </a:extLst>
          </p:cNvPr>
          <p:cNvSpPr>
            <a:spLocks noGrp="1"/>
          </p:cNvSpPr>
          <p:nvPr>
            <p:ph type="title"/>
          </p:nvPr>
        </p:nvSpPr>
        <p:spPr>
          <a:xfrm>
            <a:off x="1698171" y="624110"/>
            <a:ext cx="9806441" cy="763819"/>
          </a:xfrm>
        </p:spPr>
        <p:txBody>
          <a:bodyPr/>
          <a:lstStyle/>
          <a:p>
            <a:r>
              <a:rPr lang="en-US" b="1" dirty="0"/>
              <a:t>Requirements</a:t>
            </a:r>
          </a:p>
        </p:txBody>
      </p:sp>
      <p:sp>
        <p:nvSpPr>
          <p:cNvPr id="3" name="Content Placeholder 2">
            <a:extLst>
              <a:ext uri="{FF2B5EF4-FFF2-40B4-BE49-F238E27FC236}">
                <a16:creationId xmlns:a16="http://schemas.microsoft.com/office/drawing/2014/main" id="{714E7FF8-10A4-47A6-9F82-A7E09F17AE8B}"/>
              </a:ext>
            </a:extLst>
          </p:cNvPr>
          <p:cNvSpPr>
            <a:spLocks noGrp="1"/>
          </p:cNvSpPr>
          <p:nvPr>
            <p:ph idx="1"/>
          </p:nvPr>
        </p:nvSpPr>
        <p:spPr>
          <a:xfrm>
            <a:off x="1698171" y="1534886"/>
            <a:ext cx="9806441" cy="4376336"/>
          </a:xfrm>
        </p:spPr>
        <p:txBody>
          <a:bodyPr>
            <a:normAutofit lnSpcReduction="10000"/>
          </a:bodyPr>
          <a:lstStyle/>
          <a:p>
            <a:r>
              <a:rPr lang="en-US" sz="2400" dirty="0">
                <a:solidFill>
                  <a:schemeClr val="tx1"/>
                </a:solidFill>
              </a:rPr>
              <a:t>Linux or Unix Operating System(Red Pitaya GNU/Linux Ecosystem version 0.95)</a:t>
            </a:r>
            <a:endParaRPr lang="en-GB" sz="2400" dirty="0">
              <a:solidFill>
                <a:schemeClr val="tx1"/>
              </a:solidFill>
            </a:endParaRPr>
          </a:p>
          <a:p>
            <a:r>
              <a:rPr lang="en-US" sz="2400" dirty="0">
                <a:solidFill>
                  <a:schemeClr val="tx1"/>
                </a:solidFill>
              </a:rPr>
              <a:t>Administrator rights as a user or </a:t>
            </a:r>
            <a:r>
              <a:rPr lang="en-US" sz="2400" dirty="0" err="1">
                <a:solidFill>
                  <a:schemeClr val="tx1"/>
                </a:solidFill>
              </a:rPr>
              <a:t>sudo</a:t>
            </a:r>
            <a:r>
              <a:rPr lang="en-US" sz="2400" dirty="0">
                <a:solidFill>
                  <a:schemeClr val="tx1"/>
                </a:solidFill>
              </a:rPr>
              <a:t> privileges.</a:t>
            </a:r>
          </a:p>
          <a:p>
            <a:r>
              <a:rPr lang="en-US" sz="2400" dirty="0">
                <a:solidFill>
                  <a:schemeClr val="tx1"/>
                </a:solidFill>
              </a:rPr>
              <a:t>Terminal window/ Putty</a:t>
            </a:r>
          </a:p>
          <a:p>
            <a:pPr marL="0" indent="0">
              <a:buNone/>
            </a:pPr>
            <a:r>
              <a:rPr lang="en-GB" sz="3600" b="1" dirty="0">
                <a:solidFill>
                  <a:schemeClr val="tx1"/>
                </a:solidFill>
              </a:rPr>
              <a:t>Existing Cron Jobs</a:t>
            </a:r>
          </a:p>
          <a:p>
            <a:r>
              <a:rPr lang="en-US" sz="2400" dirty="0">
                <a:solidFill>
                  <a:schemeClr val="tx1"/>
                </a:solidFill>
              </a:rPr>
              <a:t>Connect to the red pitaya using </a:t>
            </a:r>
            <a:r>
              <a:rPr lang="en-US" sz="2400" b="1" dirty="0" err="1">
                <a:solidFill>
                  <a:schemeClr val="tx1"/>
                </a:solidFill>
              </a:rPr>
              <a:t>ssh</a:t>
            </a:r>
            <a:r>
              <a:rPr lang="en-US" sz="2400" b="1" dirty="0">
                <a:solidFill>
                  <a:schemeClr val="tx1"/>
                </a:solidFill>
              </a:rPr>
              <a:t> root@192.168.128.1</a:t>
            </a:r>
          </a:p>
          <a:p>
            <a:r>
              <a:rPr lang="en-US" sz="2400" dirty="0">
                <a:solidFill>
                  <a:schemeClr val="tx1"/>
                </a:solidFill>
              </a:rPr>
              <a:t>To check all the </a:t>
            </a:r>
            <a:r>
              <a:rPr lang="en-US" sz="2400" dirty="0" err="1">
                <a:solidFill>
                  <a:schemeClr val="tx1"/>
                </a:solidFill>
              </a:rPr>
              <a:t>cron</a:t>
            </a:r>
            <a:r>
              <a:rPr lang="en-US" sz="2400" dirty="0">
                <a:solidFill>
                  <a:schemeClr val="tx1"/>
                </a:solidFill>
              </a:rPr>
              <a:t> jobs running on a system we can simply use the command</a:t>
            </a:r>
            <a:r>
              <a:rPr lang="en-GB" sz="2400" dirty="0">
                <a:solidFill>
                  <a:schemeClr val="tx1"/>
                </a:solidFill>
              </a:rPr>
              <a:t> </a:t>
            </a:r>
            <a:r>
              <a:rPr lang="en-US" sz="2400" b="1" dirty="0">
                <a:solidFill>
                  <a:schemeClr val="tx1"/>
                </a:solidFill>
              </a:rPr>
              <a:t>crontab –l</a:t>
            </a:r>
            <a:endParaRPr lang="en-GB" sz="2400" b="1" dirty="0">
              <a:solidFill>
                <a:schemeClr val="tx1"/>
              </a:solidFill>
            </a:endParaRPr>
          </a:p>
          <a:p>
            <a:r>
              <a:rPr lang="en-GB" sz="2400" b="1" dirty="0">
                <a:solidFill>
                  <a:schemeClr val="tx1"/>
                </a:solidFill>
              </a:rPr>
              <a:t>@reboot </a:t>
            </a:r>
            <a:r>
              <a:rPr lang="en-GB" sz="2400" b="1" dirty="0" err="1">
                <a:solidFill>
                  <a:schemeClr val="tx1"/>
                </a:solidFill>
              </a:rPr>
              <a:t>sh</a:t>
            </a:r>
            <a:r>
              <a:rPr lang="en-GB" sz="2400" b="1" dirty="0">
                <a:solidFill>
                  <a:schemeClr val="tx1"/>
                </a:solidFill>
              </a:rPr>
              <a:t> /root/start-sensor.sh &amp;. </a:t>
            </a:r>
            <a:r>
              <a:rPr lang="en-GB" sz="2400" dirty="0">
                <a:solidFill>
                  <a:schemeClr val="tx1"/>
                </a:solidFill>
              </a:rPr>
              <a:t>This command describes that at the reboot of </a:t>
            </a:r>
            <a:r>
              <a:rPr lang="en-GB" sz="2400" dirty="0" err="1">
                <a:solidFill>
                  <a:schemeClr val="tx1"/>
                </a:solidFill>
              </a:rPr>
              <a:t>RedPitaya</a:t>
            </a:r>
            <a:r>
              <a:rPr lang="en-GB" sz="2400" dirty="0">
                <a:solidFill>
                  <a:schemeClr val="tx1"/>
                </a:solidFill>
              </a:rPr>
              <a:t> a shell script file will run</a:t>
            </a:r>
          </a:p>
          <a:p>
            <a:pPr marL="0" indent="0">
              <a:buNone/>
            </a:pPr>
            <a:endParaRPr lang="en-US" dirty="0"/>
          </a:p>
        </p:txBody>
      </p:sp>
    </p:spTree>
    <p:extLst>
      <p:ext uri="{BB962C8B-B14F-4D97-AF65-F5344CB8AC3E}">
        <p14:creationId xmlns:p14="http://schemas.microsoft.com/office/powerpoint/2010/main" val="3333523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E3780-96B9-4E1E-8C0E-9C03CC949B7F}"/>
              </a:ext>
            </a:extLst>
          </p:cNvPr>
          <p:cNvSpPr>
            <a:spLocks noGrp="1"/>
          </p:cNvSpPr>
          <p:nvPr>
            <p:ph type="title"/>
          </p:nvPr>
        </p:nvSpPr>
        <p:spPr>
          <a:xfrm>
            <a:off x="1681843" y="306333"/>
            <a:ext cx="9822769" cy="1280890"/>
          </a:xfrm>
        </p:spPr>
        <p:txBody>
          <a:bodyPr/>
          <a:lstStyle/>
          <a:p>
            <a:r>
              <a:rPr lang="en-US" b="1" dirty="0"/>
              <a:t>Crontab File Editing</a:t>
            </a:r>
          </a:p>
        </p:txBody>
      </p:sp>
      <p:sp>
        <p:nvSpPr>
          <p:cNvPr id="3" name="Content Placeholder 2">
            <a:extLst>
              <a:ext uri="{FF2B5EF4-FFF2-40B4-BE49-F238E27FC236}">
                <a16:creationId xmlns:a16="http://schemas.microsoft.com/office/drawing/2014/main" id="{C1A2D91B-1F3F-4BBD-9991-8685DFE2F855}"/>
              </a:ext>
            </a:extLst>
          </p:cNvPr>
          <p:cNvSpPr>
            <a:spLocks noGrp="1"/>
          </p:cNvSpPr>
          <p:nvPr>
            <p:ph idx="1"/>
          </p:nvPr>
        </p:nvSpPr>
        <p:spPr>
          <a:xfrm>
            <a:off x="1763485" y="999115"/>
            <a:ext cx="9822769" cy="4408993"/>
          </a:xfrm>
        </p:spPr>
        <p:txBody>
          <a:bodyPr/>
          <a:lstStyle/>
          <a:p>
            <a:r>
              <a:rPr lang="en-US" sz="2400" dirty="0">
                <a:solidFill>
                  <a:schemeClr val="tx1"/>
                </a:solidFill>
              </a:rPr>
              <a:t>To check the configuration files of </a:t>
            </a:r>
            <a:r>
              <a:rPr lang="en-US" sz="2400" dirty="0" err="1">
                <a:solidFill>
                  <a:schemeClr val="tx1"/>
                </a:solidFill>
              </a:rPr>
              <a:t>cron</a:t>
            </a:r>
            <a:r>
              <a:rPr lang="en-US" sz="2400" dirty="0">
                <a:solidFill>
                  <a:schemeClr val="tx1"/>
                </a:solidFill>
              </a:rPr>
              <a:t> tables in Red Pitaya we can enter the following segment of command in CMD terminal window. In this way we can open the </a:t>
            </a:r>
            <a:r>
              <a:rPr lang="en-US" sz="2400" dirty="0" err="1">
                <a:solidFill>
                  <a:schemeClr val="tx1"/>
                </a:solidFill>
              </a:rPr>
              <a:t>cron</a:t>
            </a:r>
            <a:r>
              <a:rPr lang="en-US" sz="2400" dirty="0">
                <a:solidFill>
                  <a:schemeClr val="tx1"/>
                </a:solidFill>
              </a:rPr>
              <a:t> tables.</a:t>
            </a:r>
            <a:endParaRPr lang="en-GB" sz="2400" dirty="0">
              <a:solidFill>
                <a:schemeClr val="tx1"/>
              </a:solidFill>
            </a:endParaRPr>
          </a:p>
          <a:p>
            <a:pPr marL="0" indent="0" algn="ctr">
              <a:buNone/>
            </a:pPr>
            <a:r>
              <a:rPr lang="en-US" sz="2400" b="1" dirty="0"/>
              <a:t>crontab –e</a:t>
            </a:r>
          </a:p>
          <a:p>
            <a:pPr marL="0" indent="0" algn="ctr">
              <a:buNone/>
            </a:pPr>
            <a:endParaRPr lang="en-US" sz="2400" b="1" dirty="0"/>
          </a:p>
        </p:txBody>
      </p:sp>
      <p:pic>
        <p:nvPicPr>
          <p:cNvPr id="4" name="Picture 3">
            <a:extLst>
              <a:ext uri="{FF2B5EF4-FFF2-40B4-BE49-F238E27FC236}">
                <a16:creationId xmlns:a16="http://schemas.microsoft.com/office/drawing/2014/main" id="{21A1D8C4-051B-4C4C-B752-EDF41711D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134" y="3042225"/>
            <a:ext cx="9595469" cy="1534886"/>
          </a:xfrm>
          <a:prstGeom prst="rect">
            <a:avLst/>
          </a:prstGeom>
          <a:ln w="19050">
            <a:solidFill>
              <a:schemeClr val="tx1"/>
            </a:solidFill>
          </a:ln>
        </p:spPr>
      </p:pic>
      <p:sp>
        <p:nvSpPr>
          <p:cNvPr id="5" name="TextBox 4">
            <a:extLst>
              <a:ext uri="{FF2B5EF4-FFF2-40B4-BE49-F238E27FC236}">
                <a16:creationId xmlns:a16="http://schemas.microsoft.com/office/drawing/2014/main" id="{FE21EB01-827B-4CC4-A7D7-95FC55B70C63}"/>
              </a:ext>
            </a:extLst>
          </p:cNvPr>
          <p:cNvSpPr txBox="1"/>
          <p:nvPr/>
        </p:nvSpPr>
        <p:spPr>
          <a:xfrm>
            <a:off x="1845129" y="5355771"/>
            <a:ext cx="9659483" cy="830997"/>
          </a:xfrm>
          <a:prstGeom prst="rect">
            <a:avLst/>
          </a:prstGeom>
          <a:noFill/>
        </p:spPr>
        <p:txBody>
          <a:bodyPr wrap="square" rtlCol="0">
            <a:spAutoFit/>
          </a:bodyPr>
          <a:lstStyle/>
          <a:p>
            <a:r>
              <a:rPr lang="en-US" sz="2400" dirty="0"/>
              <a:t>Start-sensor.sh is shell scripting file where the series of commands are used to instruct the starting of sensor</a:t>
            </a:r>
          </a:p>
        </p:txBody>
      </p:sp>
    </p:spTree>
    <p:extLst>
      <p:ext uri="{BB962C8B-B14F-4D97-AF65-F5344CB8AC3E}">
        <p14:creationId xmlns:p14="http://schemas.microsoft.com/office/powerpoint/2010/main" val="1619314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41C16-C688-4886-80D4-49332F92173F}"/>
              </a:ext>
            </a:extLst>
          </p:cNvPr>
          <p:cNvSpPr>
            <a:spLocks noGrp="1"/>
          </p:cNvSpPr>
          <p:nvPr>
            <p:ph type="title"/>
          </p:nvPr>
        </p:nvSpPr>
        <p:spPr>
          <a:xfrm>
            <a:off x="1714501" y="360125"/>
            <a:ext cx="9790112" cy="796476"/>
          </a:xfrm>
        </p:spPr>
        <p:txBody>
          <a:bodyPr/>
          <a:lstStyle/>
          <a:p>
            <a:r>
              <a:rPr lang="en-US" dirty="0"/>
              <a:t>Start-sensor.sh</a:t>
            </a:r>
          </a:p>
        </p:txBody>
      </p:sp>
      <p:pic>
        <p:nvPicPr>
          <p:cNvPr id="4" name="Content Placeholder 3" descr="Text&#10;&#10;Description automatically generated">
            <a:extLst>
              <a:ext uri="{FF2B5EF4-FFF2-40B4-BE49-F238E27FC236}">
                <a16:creationId xmlns:a16="http://schemas.microsoft.com/office/drawing/2014/main" id="{79DB9E1B-12D4-4122-A1C6-2D9E480B30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9557" y="1156601"/>
            <a:ext cx="4862704" cy="2798538"/>
          </a:xfrm>
          <a:prstGeom prst="rect">
            <a:avLst/>
          </a:prstGeom>
          <a:ln w="19050">
            <a:solidFill>
              <a:schemeClr val="tx1"/>
            </a:solidFill>
          </a:ln>
        </p:spPr>
      </p:pic>
      <p:sp>
        <p:nvSpPr>
          <p:cNvPr id="5" name="TextBox 4">
            <a:extLst>
              <a:ext uri="{FF2B5EF4-FFF2-40B4-BE49-F238E27FC236}">
                <a16:creationId xmlns:a16="http://schemas.microsoft.com/office/drawing/2014/main" id="{EE31EAE1-65E9-45FC-AA63-AF07C207ECB5}"/>
              </a:ext>
            </a:extLst>
          </p:cNvPr>
          <p:cNvSpPr txBox="1"/>
          <p:nvPr/>
        </p:nvSpPr>
        <p:spPr>
          <a:xfrm>
            <a:off x="1714501" y="3955139"/>
            <a:ext cx="8294913"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Change the directory</a:t>
            </a:r>
          </a:p>
          <a:p>
            <a:pPr marL="285750" indent="-285750">
              <a:buFont typeface="Arial" panose="020B0604020202020204" pitchFamily="34" charset="0"/>
              <a:buChar char="•"/>
            </a:pPr>
            <a:r>
              <a:rPr lang="en-US" sz="2400" dirty="0"/>
              <a:t>Build the </a:t>
            </a:r>
            <a:r>
              <a:rPr lang="en-US" sz="2400" dirty="0" err="1"/>
              <a:t>iic</a:t>
            </a:r>
            <a:r>
              <a:rPr lang="en-US" sz="2400" dirty="0"/>
              <a:t> file</a:t>
            </a:r>
          </a:p>
          <a:p>
            <a:pPr marL="285750" indent="-285750">
              <a:buFont typeface="Arial" panose="020B0604020202020204" pitchFamily="34" charset="0"/>
              <a:buChar char="•"/>
            </a:pPr>
            <a:r>
              <a:rPr lang="en-US" sz="2400" dirty="0"/>
              <a:t>Check the header and file names of libraries it meets when establishing which versions should have their link renewed</a:t>
            </a:r>
          </a:p>
          <a:p>
            <a:pPr marL="285750" indent="-285750">
              <a:buFont typeface="Arial" panose="020B0604020202020204" pitchFamily="34" charset="0"/>
              <a:buChar char="•"/>
            </a:pPr>
            <a:r>
              <a:rPr lang="en-US" sz="2400" dirty="0"/>
              <a:t>Build the whole program</a:t>
            </a:r>
          </a:p>
          <a:p>
            <a:pPr marL="285750" indent="-285750">
              <a:buFont typeface="Arial" panose="020B0604020202020204" pitchFamily="34" charset="0"/>
              <a:buChar char="•"/>
            </a:pPr>
            <a:r>
              <a:rPr lang="en-US" sz="2400" dirty="0"/>
              <a:t>Command to start the sensor.</a:t>
            </a:r>
          </a:p>
        </p:txBody>
      </p:sp>
    </p:spTree>
    <p:extLst>
      <p:ext uri="{BB962C8B-B14F-4D97-AF65-F5344CB8AC3E}">
        <p14:creationId xmlns:p14="http://schemas.microsoft.com/office/powerpoint/2010/main" val="1244209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3.11.2021_16.07.02_REC">
            <a:hlinkClick r:id="" action="ppaction://media"/>
            <a:extLst>
              <a:ext uri="{FF2B5EF4-FFF2-40B4-BE49-F238E27FC236}">
                <a16:creationId xmlns:a16="http://schemas.microsoft.com/office/drawing/2014/main" id="{ADCF06BD-66EB-4BF7-844F-E44005D3AB5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30725" y="2133600"/>
            <a:ext cx="5032375" cy="3778250"/>
          </a:xfrm>
        </p:spPr>
      </p:pic>
      <p:sp>
        <p:nvSpPr>
          <p:cNvPr id="5" name="TextBox 4">
            <a:extLst>
              <a:ext uri="{FF2B5EF4-FFF2-40B4-BE49-F238E27FC236}">
                <a16:creationId xmlns:a16="http://schemas.microsoft.com/office/drawing/2014/main" id="{E6202F7D-1A5D-4D2C-8278-83746335D73E}"/>
              </a:ext>
            </a:extLst>
          </p:cNvPr>
          <p:cNvSpPr txBox="1"/>
          <p:nvPr/>
        </p:nvSpPr>
        <p:spPr>
          <a:xfrm>
            <a:off x="1791478" y="765110"/>
            <a:ext cx="6251510" cy="646331"/>
          </a:xfrm>
          <a:prstGeom prst="rect">
            <a:avLst/>
          </a:prstGeom>
          <a:noFill/>
        </p:spPr>
        <p:txBody>
          <a:bodyPr wrap="square" rtlCol="0">
            <a:spAutoFit/>
          </a:bodyPr>
          <a:lstStyle/>
          <a:p>
            <a:r>
              <a:rPr lang="en-US" sz="3600" dirty="0"/>
              <a:t>Validation</a:t>
            </a:r>
          </a:p>
        </p:txBody>
      </p:sp>
    </p:spTree>
    <p:extLst>
      <p:ext uri="{BB962C8B-B14F-4D97-AF65-F5344CB8AC3E}">
        <p14:creationId xmlns:p14="http://schemas.microsoft.com/office/powerpoint/2010/main" val="86335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3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C5514-C236-4A98-AFCF-E8DDCEA3E544}"/>
              </a:ext>
            </a:extLst>
          </p:cNvPr>
          <p:cNvSpPr txBox="1"/>
          <p:nvPr/>
        </p:nvSpPr>
        <p:spPr>
          <a:xfrm>
            <a:off x="1955409" y="2391508"/>
            <a:ext cx="8623496" cy="1862048"/>
          </a:xfrm>
          <a:prstGeom prst="rect">
            <a:avLst/>
          </a:prstGeom>
          <a:noFill/>
        </p:spPr>
        <p:txBody>
          <a:bodyPr wrap="square" rtlCol="0">
            <a:spAutoFit/>
          </a:bodyPr>
          <a:lstStyle/>
          <a:p>
            <a:pPr algn="ctr"/>
            <a:r>
              <a:rPr lang="en-US" sz="11500" dirty="0"/>
              <a:t>Thank you</a:t>
            </a:r>
          </a:p>
        </p:txBody>
      </p:sp>
    </p:spTree>
    <p:extLst>
      <p:ext uri="{BB962C8B-B14F-4D97-AF65-F5344CB8AC3E}">
        <p14:creationId xmlns:p14="http://schemas.microsoft.com/office/powerpoint/2010/main" val="730606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50D0-093E-4384-A444-7CDCBC43B3CF}"/>
              </a:ext>
            </a:extLst>
          </p:cNvPr>
          <p:cNvSpPr>
            <a:spLocks noGrp="1"/>
          </p:cNvSpPr>
          <p:nvPr>
            <p:ph type="title"/>
          </p:nvPr>
        </p:nvSpPr>
        <p:spPr>
          <a:xfrm>
            <a:off x="1681843" y="624110"/>
            <a:ext cx="9822769" cy="747490"/>
          </a:xfrm>
        </p:spPr>
        <p:txBody>
          <a:bodyPr/>
          <a:lstStyle/>
          <a:p>
            <a:r>
              <a:rPr lang="en-US" dirty="0"/>
              <a:t>LED PWR121</a:t>
            </a:r>
          </a:p>
        </p:txBody>
      </p:sp>
      <p:pic>
        <p:nvPicPr>
          <p:cNvPr id="4" name="Content Placeholder 3" descr="A picture containing text, caliper, device, screenshot&#10;&#10;Description automatically generated">
            <a:extLst>
              <a:ext uri="{FF2B5EF4-FFF2-40B4-BE49-F238E27FC236}">
                <a16:creationId xmlns:a16="http://schemas.microsoft.com/office/drawing/2014/main" id="{8C1BCA3D-7752-488E-99A5-C3F1ADEE04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1843" y="1371600"/>
            <a:ext cx="7215387" cy="2057400"/>
          </a:xfrm>
          <a:prstGeom prst="rect">
            <a:avLst/>
          </a:prstGeom>
          <a:ln w="19050">
            <a:solidFill>
              <a:schemeClr val="tx1"/>
            </a:solidFill>
          </a:ln>
        </p:spPr>
      </p:pic>
      <p:sp>
        <p:nvSpPr>
          <p:cNvPr id="5" name="TextBox 4">
            <a:extLst>
              <a:ext uri="{FF2B5EF4-FFF2-40B4-BE49-F238E27FC236}">
                <a16:creationId xmlns:a16="http://schemas.microsoft.com/office/drawing/2014/main" id="{EEEDB1BA-269F-43EA-97B9-BAFB04AA1FA4}"/>
              </a:ext>
            </a:extLst>
          </p:cNvPr>
          <p:cNvSpPr txBox="1"/>
          <p:nvPr/>
        </p:nvSpPr>
        <p:spPr>
          <a:xfrm>
            <a:off x="1681843" y="3804557"/>
            <a:ext cx="9225643" cy="2677656"/>
          </a:xfrm>
          <a:prstGeom prst="rect">
            <a:avLst/>
          </a:prstGeom>
          <a:noFill/>
        </p:spPr>
        <p:txBody>
          <a:bodyPr wrap="square" rtlCol="0">
            <a:spAutoFit/>
          </a:bodyPr>
          <a:lstStyle/>
          <a:p>
            <a:pPr algn="just"/>
            <a:r>
              <a:rPr lang="en-US" sz="2400" dirty="0">
                <a:effectLst/>
                <a:ea typeface="Georgia" panose="02040502050405020303" pitchFamily="18" charset="0"/>
                <a:cs typeface="Georgia" panose="02040502050405020303" pitchFamily="18" charset="0"/>
              </a:rPr>
              <a:t>This is a chargeable light. Normally this LED comes with an ON/OFF button to the side which when pressed for 2 seconds will turn ON the light. Just pressing the button will decreases the luminance and pressing it again for 2 seconds will turn OFF PWR121. But in our case will not manually press the button rather this functionality will be controlled by the RELAY module to switch the light ON and OFF.</a:t>
            </a:r>
            <a:endParaRPr lang="en-US" sz="2400" dirty="0"/>
          </a:p>
        </p:txBody>
      </p:sp>
    </p:spTree>
    <p:extLst>
      <p:ext uri="{BB962C8B-B14F-4D97-AF65-F5344CB8AC3E}">
        <p14:creationId xmlns:p14="http://schemas.microsoft.com/office/powerpoint/2010/main" val="4182299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DA36-C617-443A-834E-727F973F57CA}"/>
              </a:ext>
            </a:extLst>
          </p:cNvPr>
          <p:cNvSpPr>
            <a:spLocks noGrp="1"/>
          </p:cNvSpPr>
          <p:nvPr>
            <p:ph type="title"/>
          </p:nvPr>
        </p:nvSpPr>
        <p:spPr>
          <a:xfrm>
            <a:off x="1681843" y="624110"/>
            <a:ext cx="9822769" cy="698504"/>
          </a:xfrm>
        </p:spPr>
        <p:txBody>
          <a:bodyPr/>
          <a:lstStyle/>
          <a:p>
            <a:r>
              <a:rPr lang="en-US" dirty="0"/>
              <a:t>HF3FA Relay</a:t>
            </a:r>
          </a:p>
        </p:txBody>
      </p:sp>
      <p:pic>
        <p:nvPicPr>
          <p:cNvPr id="4" name="Content Placeholder 3" descr="Graphical user interface&#10;&#10;Description automatically generated">
            <a:extLst>
              <a:ext uri="{FF2B5EF4-FFF2-40B4-BE49-F238E27FC236}">
                <a16:creationId xmlns:a16="http://schemas.microsoft.com/office/drawing/2014/main" id="{958E59B0-9FE1-44DD-AF0E-841F6D3295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1843" y="1593168"/>
            <a:ext cx="4175566" cy="2978831"/>
          </a:xfrm>
          <a:prstGeom prst="rect">
            <a:avLst/>
          </a:prstGeom>
          <a:ln w="19050">
            <a:solidFill>
              <a:schemeClr val="tx1"/>
            </a:solidFill>
          </a:ln>
        </p:spPr>
      </p:pic>
      <p:sp>
        <p:nvSpPr>
          <p:cNvPr id="5" name="TextBox 4">
            <a:extLst>
              <a:ext uri="{FF2B5EF4-FFF2-40B4-BE49-F238E27FC236}">
                <a16:creationId xmlns:a16="http://schemas.microsoft.com/office/drawing/2014/main" id="{C5917AFC-F0C3-4A6B-8E91-E02552F48018}"/>
              </a:ext>
            </a:extLst>
          </p:cNvPr>
          <p:cNvSpPr txBox="1"/>
          <p:nvPr/>
        </p:nvSpPr>
        <p:spPr>
          <a:xfrm>
            <a:off x="6096000" y="1593168"/>
            <a:ext cx="5408612" cy="4524315"/>
          </a:xfrm>
          <a:prstGeom prst="rect">
            <a:avLst/>
          </a:prstGeom>
          <a:noFill/>
        </p:spPr>
        <p:txBody>
          <a:bodyPr wrap="square" rtlCol="0">
            <a:spAutoFit/>
          </a:bodyPr>
          <a:lstStyle/>
          <a:p>
            <a:pPr algn="just"/>
            <a:r>
              <a:rPr lang="en-US" sz="2400" dirty="0"/>
              <a:t>2 Relays are used. One for the white light and one for the blue light. To switch white light ON and OFF the relay is connected to the DIO2_P of the Red Pitaya and similarly for the blue light Relay is connected to the DIO3_P of the Red Pitaya.</a:t>
            </a:r>
          </a:p>
          <a:p>
            <a:pPr algn="just"/>
            <a:endParaRPr lang="en-US" sz="2400" dirty="0"/>
          </a:p>
          <a:p>
            <a:pPr algn="just"/>
            <a:r>
              <a:rPr lang="en-US" sz="2400" dirty="0"/>
              <a:t>When we make the DIO pins high for 2 sec the relay will operate and turn the light on.</a:t>
            </a:r>
          </a:p>
        </p:txBody>
      </p:sp>
    </p:spTree>
    <p:extLst>
      <p:ext uri="{BB962C8B-B14F-4D97-AF65-F5344CB8AC3E}">
        <p14:creationId xmlns:p14="http://schemas.microsoft.com/office/powerpoint/2010/main" val="2535058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08F00D-068D-4DD4-87CE-B9ADD21FC5A4}"/>
              </a:ext>
            </a:extLst>
          </p:cNvPr>
          <p:cNvSpPr>
            <a:spLocks noGrp="1"/>
          </p:cNvSpPr>
          <p:nvPr>
            <p:ph type="title"/>
          </p:nvPr>
        </p:nvSpPr>
        <p:spPr>
          <a:xfrm>
            <a:off x="1794897" y="624110"/>
            <a:ext cx="9712998" cy="1280890"/>
          </a:xfrm>
        </p:spPr>
        <p:txBody>
          <a:bodyPr>
            <a:normAutofit/>
          </a:bodyPr>
          <a:lstStyle/>
          <a:p>
            <a:r>
              <a:rPr lang="en-US" dirty="0"/>
              <a:t>Red Pitaya</a:t>
            </a:r>
          </a:p>
        </p:txBody>
      </p:sp>
      <p:sp>
        <p:nvSpPr>
          <p:cNvPr id="11" name="Rectangle 10">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TextBox 4">
            <a:extLst>
              <a:ext uri="{FF2B5EF4-FFF2-40B4-BE49-F238E27FC236}">
                <a16:creationId xmlns:a16="http://schemas.microsoft.com/office/drawing/2014/main" id="{738747B0-9582-479D-85C6-C2086967CACA}"/>
              </a:ext>
            </a:extLst>
          </p:cNvPr>
          <p:cNvSpPr txBox="1"/>
          <p:nvPr/>
        </p:nvSpPr>
        <p:spPr>
          <a:xfrm>
            <a:off x="7102929" y="1464941"/>
            <a:ext cx="4615525" cy="3416320"/>
          </a:xfrm>
          <a:prstGeom prst="rect">
            <a:avLst/>
          </a:prstGeom>
          <a:noFill/>
        </p:spPr>
        <p:txBody>
          <a:bodyPr wrap="square" rtlCol="0">
            <a:spAutoFit/>
          </a:bodyPr>
          <a:lstStyle/>
          <a:p>
            <a:pPr algn="just"/>
            <a:r>
              <a:rPr lang="en-GB" sz="2400" b="1" i="0" dirty="0">
                <a:solidFill>
                  <a:srgbClr val="202122"/>
                </a:solidFill>
                <a:effectLst/>
              </a:rPr>
              <a:t>Red Pitaya</a:t>
            </a:r>
            <a:r>
              <a:rPr lang="en-GB" sz="2400" b="0" i="0" dirty="0">
                <a:solidFill>
                  <a:srgbClr val="202122"/>
                </a:solidFill>
                <a:effectLst/>
              </a:rPr>
              <a:t> is an electronic instrument intended to be alternative for many expensive laboratory measurement and control instruments. It is known as open-source, though the hardware design is proprietary.</a:t>
            </a:r>
            <a:endParaRPr lang="en-US" sz="2400" dirty="0"/>
          </a:p>
        </p:txBody>
      </p:sp>
      <p:pic>
        <p:nvPicPr>
          <p:cNvPr id="10" name="Picture 9" descr="A picture containing text, electronics, circuit&#10;&#10;Description automatically generated">
            <a:extLst>
              <a:ext uri="{FF2B5EF4-FFF2-40B4-BE49-F238E27FC236}">
                <a16:creationId xmlns:a16="http://schemas.microsoft.com/office/drawing/2014/main" id="{8CD38F18-8977-488D-9053-D3319A722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74" y="1619414"/>
            <a:ext cx="5931649" cy="3333587"/>
          </a:xfrm>
          <a:prstGeom prst="rect">
            <a:avLst/>
          </a:prstGeom>
        </p:spPr>
      </p:pic>
    </p:spTree>
    <p:extLst>
      <p:ext uri="{BB962C8B-B14F-4D97-AF65-F5344CB8AC3E}">
        <p14:creationId xmlns:p14="http://schemas.microsoft.com/office/powerpoint/2010/main" val="1009010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5C0B-1BFC-4844-8233-643A656A6BE2}"/>
              </a:ext>
            </a:extLst>
          </p:cNvPr>
          <p:cNvSpPr>
            <a:spLocks noGrp="1"/>
          </p:cNvSpPr>
          <p:nvPr>
            <p:ph type="title"/>
          </p:nvPr>
        </p:nvSpPr>
        <p:spPr>
          <a:xfrm>
            <a:off x="1796143" y="624110"/>
            <a:ext cx="9708469" cy="1280890"/>
          </a:xfrm>
        </p:spPr>
        <p:txBody>
          <a:bodyPr/>
          <a:lstStyle/>
          <a:p>
            <a:r>
              <a:rPr lang="en-US" dirty="0"/>
              <a:t>SRF02 Ultrasonic Sensor</a:t>
            </a:r>
          </a:p>
        </p:txBody>
      </p:sp>
      <p:sp>
        <p:nvSpPr>
          <p:cNvPr id="3" name="Content Placeholder 2">
            <a:extLst>
              <a:ext uri="{FF2B5EF4-FFF2-40B4-BE49-F238E27FC236}">
                <a16:creationId xmlns:a16="http://schemas.microsoft.com/office/drawing/2014/main" id="{1CF5DB88-7B61-4C71-8EA7-AB450EEF7FE8}"/>
              </a:ext>
            </a:extLst>
          </p:cNvPr>
          <p:cNvSpPr>
            <a:spLocks noGrp="1"/>
          </p:cNvSpPr>
          <p:nvPr>
            <p:ph idx="1"/>
          </p:nvPr>
        </p:nvSpPr>
        <p:spPr>
          <a:xfrm>
            <a:off x="1796143" y="1502229"/>
            <a:ext cx="9708469" cy="4408993"/>
          </a:xfrm>
        </p:spPr>
        <p:txBody>
          <a:bodyPr>
            <a:normAutofit/>
          </a:bodyPr>
          <a:lstStyle/>
          <a:p>
            <a:pPr algn="just"/>
            <a:r>
              <a:rPr lang="en-US" sz="2400" dirty="0">
                <a:effectLst/>
                <a:ea typeface="Georgia" panose="02040502050405020303" pitchFamily="18" charset="0"/>
                <a:cs typeface="Georgia" panose="02040502050405020303" pitchFamily="18" charset="0"/>
              </a:rPr>
              <a:t>The SRF02 is an ultrasonic rangefinder with a single transducer on a tiny PCB.</a:t>
            </a:r>
          </a:p>
          <a:p>
            <a:pPr algn="just"/>
            <a:r>
              <a:rPr lang="en-US" sz="2400" dirty="0">
                <a:ea typeface="Georgia" panose="02040502050405020303" pitchFamily="18" charset="0"/>
                <a:cs typeface="Georgia" panose="02040502050405020303" pitchFamily="18" charset="0"/>
              </a:rPr>
              <a:t>It can be used as serial or I2C mode of communication.</a:t>
            </a:r>
          </a:p>
          <a:p>
            <a:pPr algn="just"/>
            <a:r>
              <a:rPr lang="en-US" sz="2400" dirty="0">
                <a:effectLst/>
                <a:ea typeface="Georgia" panose="02040502050405020303" pitchFamily="18" charset="0"/>
                <a:cs typeface="Georgia" panose="02040502050405020303" pitchFamily="18" charset="0"/>
              </a:rPr>
              <a:t>Minimum measuring range is roughly 30 cm</a:t>
            </a:r>
            <a:r>
              <a:rPr lang="en-US" sz="2400" dirty="0">
                <a:ea typeface="Georgia" panose="02040502050405020303" pitchFamily="18" charset="0"/>
                <a:cs typeface="Georgia" panose="02040502050405020303" pitchFamily="18" charset="0"/>
              </a:rPr>
              <a:t>.</a:t>
            </a:r>
            <a:r>
              <a:rPr lang="en-US" sz="2400" dirty="0">
                <a:effectLst/>
                <a:ea typeface="Georgia" panose="02040502050405020303" pitchFamily="18" charset="0"/>
                <a:cs typeface="Georgia" panose="02040502050405020303" pitchFamily="18" charset="0"/>
              </a:rPr>
              <a:t> </a:t>
            </a:r>
          </a:p>
          <a:p>
            <a:pPr marL="0" indent="0">
              <a:buNone/>
            </a:pPr>
            <a:endParaRPr lang="en-US" sz="2400" dirty="0"/>
          </a:p>
        </p:txBody>
      </p:sp>
      <p:pic>
        <p:nvPicPr>
          <p:cNvPr id="5" name="Picture 4">
            <a:extLst>
              <a:ext uri="{FF2B5EF4-FFF2-40B4-BE49-F238E27FC236}">
                <a16:creationId xmlns:a16="http://schemas.microsoft.com/office/drawing/2014/main" id="{3F20FAB4-55A5-44DE-B15E-477BEF8E7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6715" y="3429000"/>
            <a:ext cx="2286600" cy="2518283"/>
          </a:xfrm>
          <a:prstGeom prst="rect">
            <a:avLst/>
          </a:prstGeom>
        </p:spPr>
      </p:pic>
    </p:spTree>
    <p:extLst>
      <p:ext uri="{BB962C8B-B14F-4D97-AF65-F5344CB8AC3E}">
        <p14:creationId xmlns:p14="http://schemas.microsoft.com/office/powerpoint/2010/main" val="3390627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19AA6573-3868-49BF-9CE6-010D1F6645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67100" y="1371600"/>
            <a:ext cx="5257799" cy="5486400"/>
          </a:xfrm>
        </p:spPr>
      </p:pic>
      <p:sp>
        <p:nvSpPr>
          <p:cNvPr id="6" name="TextBox 5">
            <a:extLst>
              <a:ext uri="{FF2B5EF4-FFF2-40B4-BE49-F238E27FC236}">
                <a16:creationId xmlns:a16="http://schemas.microsoft.com/office/drawing/2014/main" id="{68C72456-312C-4BD9-B89A-6588069F5E26}"/>
              </a:ext>
            </a:extLst>
          </p:cNvPr>
          <p:cNvSpPr txBox="1"/>
          <p:nvPr/>
        </p:nvSpPr>
        <p:spPr>
          <a:xfrm>
            <a:off x="1910443" y="310243"/>
            <a:ext cx="5421086" cy="646331"/>
          </a:xfrm>
          <a:prstGeom prst="rect">
            <a:avLst/>
          </a:prstGeom>
          <a:noFill/>
        </p:spPr>
        <p:txBody>
          <a:bodyPr wrap="square" rtlCol="0">
            <a:spAutoFit/>
          </a:bodyPr>
          <a:lstStyle/>
          <a:p>
            <a:r>
              <a:rPr lang="en-US" sz="3600" dirty="0"/>
              <a:t>Beam Pattern of SRF02</a:t>
            </a:r>
          </a:p>
        </p:txBody>
      </p:sp>
    </p:spTree>
    <p:extLst>
      <p:ext uri="{BB962C8B-B14F-4D97-AF65-F5344CB8AC3E}">
        <p14:creationId xmlns:p14="http://schemas.microsoft.com/office/powerpoint/2010/main" val="400654401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8044</TotalTime>
  <Words>3961</Words>
  <Application>Microsoft Office PowerPoint</Application>
  <PresentationFormat>Widescreen</PresentationFormat>
  <Paragraphs>226</Paragraphs>
  <Slides>45</Slides>
  <Notes>33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Cambria Math</vt:lpstr>
      <vt:lpstr>Century Gothic</vt:lpstr>
      <vt:lpstr>Georgia</vt:lpstr>
      <vt:lpstr>Roboto</vt:lpstr>
      <vt:lpstr>Wingdings 3</vt:lpstr>
      <vt:lpstr>Wisp</vt:lpstr>
      <vt:lpstr>     RP-US-C Sensor Application for Autonomous Illumination Control  Master Thesis  under the guidance of Dr. Prof. Peter Nauth and Dr. Prof. Andreas Pech  Aamir Muhammad 1272918</vt:lpstr>
      <vt:lpstr>Introduction</vt:lpstr>
      <vt:lpstr>Objectives </vt:lpstr>
      <vt:lpstr>Used Hardware</vt:lpstr>
      <vt:lpstr>LED PWR121</vt:lpstr>
      <vt:lpstr>HF3FA Relay</vt:lpstr>
      <vt:lpstr>Red Pitaya</vt:lpstr>
      <vt:lpstr>SRF02 Ultrasonic Sensor</vt:lpstr>
      <vt:lpstr>PowerPoint Presentation</vt:lpstr>
      <vt:lpstr>Ultrasonic Sensor</vt:lpstr>
      <vt:lpstr>PowerPoint Presentation</vt:lpstr>
      <vt:lpstr>Why Use Ultrasonic Sensing?</vt:lpstr>
      <vt:lpstr>Typical Ultrasonic-Sensing Applications</vt:lpstr>
      <vt:lpstr>PowerPoint Presentation</vt:lpstr>
      <vt:lpstr>Used Software</vt:lpstr>
      <vt:lpstr>I2C Protocol</vt:lpstr>
      <vt:lpstr>Header of I2C Message</vt:lpstr>
      <vt:lpstr>I2C Linux Kernel</vt:lpstr>
      <vt:lpstr>PowerPoint Presentation</vt:lpstr>
      <vt:lpstr>Opening of the Bus</vt:lpstr>
      <vt:lpstr>Starting communication</vt:lpstr>
      <vt:lpstr>Writing to ADC</vt:lpstr>
      <vt:lpstr>Reading from ADC</vt:lpstr>
      <vt:lpstr>System Overview</vt:lpstr>
      <vt:lpstr>Block Diagram</vt:lpstr>
      <vt:lpstr>Fast Fourier Transform</vt:lpstr>
      <vt:lpstr>FFT of Human</vt:lpstr>
      <vt:lpstr>FFT of Empty Seat</vt:lpstr>
      <vt:lpstr>Extracted Features</vt:lpstr>
      <vt:lpstr>Features Extraction (cont)</vt:lpstr>
      <vt:lpstr>PowerPoint Presentation</vt:lpstr>
      <vt:lpstr>PowerPoint Presentation</vt:lpstr>
      <vt:lpstr>PowerPoint Presentation</vt:lpstr>
      <vt:lpstr>Box_Classifier</vt:lpstr>
      <vt:lpstr>Variable Initialization for DIO pins</vt:lpstr>
      <vt:lpstr>PowerPoint Presentation</vt:lpstr>
      <vt:lpstr>PowerPoint Presentation</vt:lpstr>
      <vt:lpstr>Starting the LED thread</vt:lpstr>
      <vt:lpstr>Switching the Lights</vt:lpstr>
      <vt:lpstr>PowerPoint Presentation</vt:lpstr>
      <vt:lpstr>Requirements</vt:lpstr>
      <vt:lpstr>Crontab File Editing</vt:lpstr>
      <vt:lpstr>Start-sensor.sh</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Stochastic Deep Learning Aamir Muhammad 1272918</dc:title>
  <dc:creator>Aamir Muhammad</dc:creator>
  <cp:lastModifiedBy>Aamir Muhammad</cp:lastModifiedBy>
  <cp:revision>57</cp:revision>
  <dcterms:created xsi:type="dcterms:W3CDTF">2020-07-12T22:35:25Z</dcterms:created>
  <dcterms:modified xsi:type="dcterms:W3CDTF">2021-11-15T15:07:35Z</dcterms:modified>
</cp:coreProperties>
</file>